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6" r:id="rId2"/>
    <p:sldId id="266" r:id="rId3"/>
    <p:sldId id="270" r:id="rId4"/>
    <p:sldId id="257" r:id="rId5"/>
    <p:sldId id="306" r:id="rId6"/>
    <p:sldId id="258" r:id="rId7"/>
    <p:sldId id="345" r:id="rId8"/>
    <p:sldId id="319" r:id="rId9"/>
    <p:sldId id="317" r:id="rId10"/>
    <p:sldId id="318" r:id="rId11"/>
    <p:sldId id="352" r:id="rId12"/>
    <p:sldId id="329" r:id="rId13"/>
    <p:sldId id="332" r:id="rId14"/>
    <p:sldId id="333" r:id="rId15"/>
    <p:sldId id="334" r:id="rId16"/>
    <p:sldId id="335" r:id="rId17"/>
    <p:sldId id="336" r:id="rId18"/>
    <p:sldId id="320" r:id="rId19"/>
    <p:sldId id="259" r:id="rId20"/>
    <p:sldId id="339" r:id="rId21"/>
    <p:sldId id="337" r:id="rId22"/>
    <p:sldId id="341" r:id="rId23"/>
    <p:sldId id="343" r:id="rId24"/>
    <p:sldId id="264" r:id="rId25"/>
    <p:sldId id="325" r:id="rId26"/>
    <p:sldId id="262" r:id="rId27"/>
    <p:sldId id="263" r:id="rId28"/>
    <p:sldId id="267" r:id="rId29"/>
    <p:sldId id="269" r:id="rId30"/>
    <p:sldId id="268" r:id="rId31"/>
    <p:sldId id="271" r:id="rId32"/>
    <p:sldId id="272" r:id="rId33"/>
    <p:sldId id="273" r:id="rId34"/>
    <p:sldId id="274" r:id="rId35"/>
    <p:sldId id="351" r:id="rId36"/>
    <p:sldId id="275" r:id="rId37"/>
    <p:sldId id="276" r:id="rId38"/>
    <p:sldId id="277" r:id="rId39"/>
    <p:sldId id="354" r:id="rId40"/>
    <p:sldId id="278" r:id="rId41"/>
    <p:sldId id="279" r:id="rId42"/>
    <p:sldId id="280" r:id="rId43"/>
    <p:sldId id="282" r:id="rId44"/>
    <p:sldId id="281" r:id="rId45"/>
    <p:sldId id="283" r:id="rId46"/>
    <p:sldId id="284" r:id="rId47"/>
    <p:sldId id="286" r:id="rId48"/>
    <p:sldId id="285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347" r:id="rId59"/>
    <p:sldId id="348" r:id="rId60"/>
    <p:sldId id="300" r:id="rId61"/>
    <p:sldId id="296" r:id="rId62"/>
    <p:sldId id="297" r:id="rId63"/>
    <p:sldId id="298" r:id="rId64"/>
    <p:sldId id="301" r:id="rId65"/>
    <p:sldId id="302" r:id="rId66"/>
    <p:sldId id="321" r:id="rId67"/>
    <p:sldId id="322" r:id="rId68"/>
    <p:sldId id="323" r:id="rId69"/>
    <p:sldId id="342" r:id="rId70"/>
    <p:sldId id="344" r:id="rId71"/>
    <p:sldId id="303" r:id="rId72"/>
    <p:sldId id="307" r:id="rId73"/>
    <p:sldId id="305" r:id="rId74"/>
    <p:sldId id="308" r:id="rId75"/>
    <p:sldId id="304" r:id="rId76"/>
    <p:sldId id="326" r:id="rId77"/>
    <p:sldId id="327" r:id="rId78"/>
    <p:sldId id="328" r:id="rId79"/>
    <p:sldId id="309" r:id="rId80"/>
    <p:sldId id="311" r:id="rId81"/>
    <p:sldId id="312" r:id="rId82"/>
    <p:sldId id="313" r:id="rId83"/>
    <p:sldId id="314" r:id="rId84"/>
    <p:sldId id="315" r:id="rId85"/>
    <p:sldId id="316" r:id="rId86"/>
    <p:sldId id="310" r:id="rId87"/>
    <p:sldId id="350" r:id="rId88"/>
    <p:sldId id="353" r:id="rId89"/>
    <p:sldId id="349" r:id="rId90"/>
    <p:sldId id="340" r:id="rId91"/>
    <p:sldId id="346" r:id="rId92"/>
    <p:sldId id="338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AFF331-844C-4A34-9A4E-C2F576EC3050}">
          <p14:sldIdLst>
            <p14:sldId id="256"/>
            <p14:sldId id="266"/>
            <p14:sldId id="270"/>
            <p14:sldId id="257"/>
            <p14:sldId id="306"/>
            <p14:sldId id="258"/>
            <p14:sldId id="345"/>
            <p14:sldId id="319"/>
            <p14:sldId id="317"/>
            <p14:sldId id="318"/>
          </p14:sldIdLst>
        </p14:section>
        <p14:section name="Data&amp;Stories" id="{DF6D38BE-9FEB-465E-AF47-5F6747A14DFD}">
          <p14:sldIdLst>
            <p14:sldId id="352"/>
            <p14:sldId id="329"/>
            <p14:sldId id="332"/>
            <p14:sldId id="333"/>
            <p14:sldId id="334"/>
            <p14:sldId id="335"/>
            <p14:sldId id="336"/>
            <p14:sldId id="320"/>
            <p14:sldId id="259"/>
            <p14:sldId id="339"/>
            <p14:sldId id="337"/>
            <p14:sldId id="341"/>
            <p14:sldId id="343"/>
            <p14:sldId id="264"/>
            <p14:sldId id="325"/>
            <p14:sldId id="262"/>
            <p14:sldId id="263"/>
            <p14:sldId id="267"/>
            <p14:sldId id="269"/>
            <p14:sldId id="268"/>
            <p14:sldId id="271"/>
            <p14:sldId id="272"/>
            <p14:sldId id="273"/>
            <p14:sldId id="274"/>
            <p14:sldId id="351"/>
          </p14:sldIdLst>
        </p14:section>
        <p14:section name="Effective Display" id="{2075DBDC-F4DE-44AF-B617-877298E682F8}">
          <p14:sldIdLst>
            <p14:sldId id="275"/>
            <p14:sldId id="276"/>
            <p14:sldId id="277"/>
            <p14:sldId id="354"/>
            <p14:sldId id="278"/>
          </p14:sldIdLst>
        </p14:section>
        <p14:section name="Effect ordering" id="{3F82C576-FAFE-4F7A-B5D3-B3132B864B23}">
          <p14:sldIdLst>
            <p14:sldId id="279"/>
            <p14:sldId id="280"/>
            <p14:sldId id="282"/>
            <p14:sldId id="281"/>
            <p14:sldId id="283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ood/bad" id="{F49BE7DF-76BA-4C76-9A54-C1B0DE74FB09}">
          <p14:sldIdLst>
            <p14:sldId id="294"/>
            <p14:sldId id="295"/>
            <p14:sldId id="347"/>
            <p14:sldId id="348"/>
            <p14:sldId id="300"/>
            <p14:sldId id="296"/>
            <p14:sldId id="297"/>
            <p14:sldId id="298"/>
            <p14:sldId id="301"/>
            <p14:sldId id="302"/>
            <p14:sldId id="321"/>
            <p14:sldId id="322"/>
            <p14:sldId id="323"/>
            <p14:sldId id="342"/>
            <p14:sldId id="344"/>
            <p14:sldId id="303"/>
            <p14:sldId id="307"/>
            <p14:sldId id="305"/>
            <p14:sldId id="308"/>
            <p14:sldId id="304"/>
            <p14:sldId id="326"/>
            <p14:sldId id="327"/>
            <p14:sldId id="328"/>
            <p14:sldId id="309"/>
            <p14:sldId id="311"/>
            <p14:sldId id="312"/>
            <p14:sldId id="313"/>
            <p14:sldId id="314"/>
            <p14:sldId id="315"/>
            <p14:sldId id="316"/>
            <p14:sldId id="310"/>
            <p14:sldId id="350"/>
            <p14:sldId id="353"/>
            <p14:sldId id="349"/>
            <p14:sldId id="340"/>
            <p14:sldId id="346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90" autoAdjust="0"/>
  </p:normalViewPr>
  <p:slideViewPr>
    <p:cSldViewPr>
      <p:cViewPr varScale="1">
        <p:scale>
          <a:sx n="82" d="100"/>
          <a:sy n="82" d="100"/>
        </p:scale>
        <p:origin x="12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4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41EC6-D206-4A90-8B77-2EDAA154FA80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94EDB-CC47-4A97-8B45-79565A2C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43038" y="685800"/>
            <a:ext cx="3971925" cy="29797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Complex data can be made understandable with well-designed</a:t>
            </a:r>
            <a:r>
              <a:rPr lang="en-CA" baseline="0" dirty="0"/>
              <a:t> graphs. Many of the best examples come from data journalists…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AC001-BE1C-4A07-8B74-B353AF7635C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39CF0-E0A4-44E1-B80B-7B0612607F6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 is a recent example of a graph designed to make a political statement.</a:t>
            </a:r>
          </a:p>
          <a:p>
            <a:r>
              <a:rPr lang="en-US" altLang="en-US"/>
              <a:t>It shows two parallel time series of data from my home in Toronto, Canada:</a:t>
            </a:r>
          </a:p>
          <a:p>
            <a:pPr>
              <a:buFontTx/>
              <a:buChar char="•"/>
            </a:pPr>
            <a:r>
              <a:rPr lang="en-US" altLang="en-US"/>
              <a:t> Average payments to people on welfare, as a line graph</a:t>
            </a:r>
          </a:p>
          <a:p>
            <a:pPr>
              <a:buFontTx/>
              <a:buChar char="•"/>
            </a:pPr>
            <a:r>
              <a:rPr lang="en-US" altLang="en-US"/>
              <a:t> Number of homeless people who died, as a bar graph made up from their names</a:t>
            </a:r>
          </a:p>
          <a:p>
            <a:r>
              <a:rPr lang="en-US" altLang="en-US"/>
              <a:t>The goal is to show the effect after a Conservative government was elected in June 1995 with the slogan “Common Sense Revolution.”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037C5-A6A2-4CCA-8EAA-D2243DB0287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contrast, here is an analysis graph of the same data, plotting # of deaths vs. welfare income</a:t>
            </a:r>
          </a:p>
          <a:p>
            <a:r>
              <a:rPr lang="en-US" altLang="en-US"/>
              <a:t>It’s a very pretty statistical graph…</a:t>
            </a:r>
          </a:p>
          <a:p>
            <a:endParaRPr lang="en-US" altLang="en-US"/>
          </a:p>
          <a:p>
            <a:r>
              <a:rPr lang="en-US" altLang="en-US"/>
              <a:t>… but it serves a very different communication goal.  In particular the </a:t>
            </a:r>
            <a:r>
              <a:rPr lang="en-US" altLang="en-US" b="1"/>
              <a:t>direct linking</a:t>
            </a:r>
            <a:r>
              <a:rPr lang="en-US" altLang="en-US"/>
              <a:t> of time and political regime with welfare income and deaths is lost, whereas it is explicit in the original graph.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D8593-D1D6-4CA1-BD48-E9699AC6B9F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741C9-F9EF-4EF0-9E81-57A7D79E075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0257E-BD3D-4C35-8D8C-7E2FD3DF1E4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6"/>
            <a:ext cx="5028161" cy="4113234"/>
          </a:xfrm>
        </p:spPr>
        <p:txBody>
          <a:bodyPr/>
          <a:lstStyle/>
          <a:p>
            <a:r>
              <a:rPr lang="en-US" altLang="en-US"/>
              <a:t>Some years ago I started thinking of the goal of statistical analysis as that of telling a credible story about quantitative data, using numbers and words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139DA5-5EF3-4D66-8AE7-7945AF959C12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5FE66C-0560-491B-B74C-DD265CE1C878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15731D-AA58-4F5C-AD9C-2D2EC6841EDF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Generalizing, we can try to organize different modes of communication in relation to the relative proportions of data, story and pictures entailed in each</a:t>
            </a:r>
          </a:p>
          <a:p>
            <a:endParaRPr lang="en-US" altLang="en-US" dirty="0"/>
          </a:p>
          <a:p>
            <a:r>
              <a:rPr lang="en-US" altLang="en-US" dirty="0"/>
              <a:t>In</a:t>
            </a:r>
            <a:r>
              <a:rPr lang="en-US" altLang="en-US" baseline="0" dirty="0"/>
              <a:t> this festival of the GRAPHIC, it is useful to think of pictures and images in a wider context.</a:t>
            </a:r>
            <a:endParaRPr lang="en-US" altLang="en-US" dirty="0"/>
          </a:p>
          <a:p>
            <a:r>
              <a:rPr lang="en-US" altLang="en-US" dirty="0"/>
              <a:t>Throughout</a:t>
            </a:r>
            <a:r>
              <a:rPr lang="en-US" altLang="en-US" baseline="0" dirty="0"/>
              <a:t> history, ideas and phenomena have been expressed in three different forms – words, numbers and pictures.</a:t>
            </a:r>
          </a:p>
          <a:p>
            <a:r>
              <a:rPr lang="en-US" altLang="en-US" baseline="0" dirty="0"/>
              <a:t>We can think of </a:t>
            </a:r>
            <a:r>
              <a:rPr lang="en-US" altLang="en-US" dirty="0"/>
              <a:t>different forms of communication in relation to the relative proportions of data, story and pictures entailed in each.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12086-DC09-4E27-B4DE-38CE406EC3B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43038" y="685800"/>
            <a:ext cx="3971925" cy="297973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4968"/>
            <a:ext cx="5028162" cy="4113234"/>
          </a:xfrm>
        </p:spPr>
        <p:txBody>
          <a:bodyPr/>
          <a:lstStyle/>
          <a:p>
            <a:r>
              <a:rPr lang="en-US" altLang="en-US" dirty="0"/>
              <a:t>There is another dimension: beauty or aesthetic</a:t>
            </a:r>
            <a:r>
              <a:rPr lang="en-US" altLang="en-US" baseline="0" dirty="0"/>
              <a:t> appeal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A87BD-E437-4A90-BF2D-BBAE66C4B4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300038"/>
            <a:ext cx="4570412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me start with some general remarks about graphs.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wetrust.com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informationisbeautifulawards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stori.e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www.r-bloggers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mplypsychology.org/perception-theo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ENVIRONMENT-PLASTIC/0100B275155/index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medium.com/two-n/visualizing-wapos-police-shooting-dataset-3792593f6be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irnames.org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kcd.com/523/" TargetMode="Externa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remixed.com/2016/01/optimize-or-satisfice-in-dataviz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ggplot2.org/book/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hyperlink" Target="http://ccom.unh.edu/vislab/VisCourse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hyperlink" Target="http://docs.ggplot2.org/current/" TargetMode="External"/><Relationship Id="rId4" Type="http://schemas.openxmlformats.org/officeDocument/2006/relationships/hyperlink" Target="http://www.thefunctionalart.com/" TargetMode="External"/><Relationship Id="rId9" Type="http://schemas.openxmlformats.org/officeDocument/2006/relationships/hyperlink" Target="http://sape.inf.usi.ch/quick-reference/ggplot2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fact.com/truth-o-meter/statements/2015/oct/01/jason-chaffetz/chart-shown-planned-parenthood-hearing-misleading-/" TargetMode="External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ocvis.co/" TargetMode="External"/><Relationship Id="rId3" Type="http://schemas.openxmlformats.org/officeDocument/2006/relationships/hyperlink" Target="http://www.cs.ubc.ca/~tmm/vadbook/" TargetMode="External"/><Relationship Id="rId7" Type="http://schemas.openxmlformats.org/officeDocument/2006/relationships/hyperlink" Target="http://www.visualcomplexity.com/vc/blo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hyperlink" Target="https://wilkelab.org/SDS375/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clauswilke.com/dataviz/" TargetMode="External"/><Relationship Id="rId9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fi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unkschool.utoronto.ca/imfg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library/center-for-the-study-of-intelligence/csi-publications/books-and-monographs/psychology-of-intelligence-analysis/fig18.gif/image.gif" TargetMode="External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neuro.09.031.2009/full" TargetMode="External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UoYGAI5i0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imdb.com/title/tt0497116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wardtufte.com/" TargetMode="External"/><Relationship Id="rId3" Type="http://schemas.openxmlformats.org/officeDocument/2006/relationships/hyperlink" Target="https://www.edwardtufte.com/tufte/books_visex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dwardtufte.com/tufte/books_be" TargetMode="External"/><Relationship Id="rId5" Type="http://schemas.openxmlformats.org/officeDocument/2006/relationships/image" Target="../media/image30.gif"/><Relationship Id="rId4" Type="http://schemas.openxmlformats.org/officeDocument/2006/relationships/image" Target="../media/image2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governmental_Panel_on_Climate_Change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ckey_stick_controversy" TargetMode="External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itically-incorrect-humor.com/2010/03/positive-proof-of-global-warming" TargetMode="External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erikaandersen/2012/03/23/true-fact-the-lack-of-pirates-is-causing-global-warming" TargetMode="External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hqEkyJDBho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vs.gsfc.nasa.gov/4891" TargetMode="External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s.ca/gallery" TargetMode="External"/><Relationship Id="rId13" Type="http://schemas.openxmlformats.org/officeDocument/2006/relationships/hyperlink" Target="http://www.visualcomplexity.com/vc/blog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datavis.ca/milestones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atavis.ca/" TargetMode="External"/><Relationship Id="rId11" Type="http://schemas.openxmlformats.org/officeDocument/2006/relationships/hyperlink" Target="http://visiphilia.org/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://flowingdata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junkcharts.typepad.com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Psychology of Data Visualization: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04278"/>
            <a:ext cx="6400800" cy="17788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>
              <a:spcBef>
                <a:spcPts val="0"/>
              </a:spcBef>
            </a:pPr>
            <a:r>
              <a:rPr lang="en-US"/>
              <a:t>     </a:t>
            </a:r>
            <a:r>
              <a:rPr lang="en-US" sz="220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20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@</a:t>
            </a:r>
            <a:r>
              <a:rPr lang="en-US" sz="2200" dirty="0" err="1">
                <a:solidFill>
                  <a:prstClr val="black">
                    <a:tint val="75000"/>
                  </a:prstClr>
                </a:solidFill>
              </a:rPr>
              <a:t>datavisFriendly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pPr lvl="0">
              <a:spcBef>
                <a:spcPts val="0"/>
              </a:spcBef>
            </a:pPr>
            <a:endParaRPr lang="en-US" sz="2200" dirty="0">
              <a:solidFill>
                <a:prstClr val="black">
                  <a:tint val="75000"/>
                </a:prstClr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65" y="5501201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Dropbox\Twitter\twitte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811507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5" y="207552"/>
            <a:ext cx="2470000" cy="231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4600"/>
            <a:ext cx="1879429" cy="222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647"/>
            <a:ext cx="2278095" cy="217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1447814"/>
            <a:ext cx="2080953" cy="82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0" y="2819403"/>
            <a:ext cx="2957144" cy="88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4033774"/>
            <a:ext cx="2140000" cy="84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4" y="5147555"/>
            <a:ext cx="2354286" cy="12514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1447813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http://datastori.es/</a:t>
            </a:r>
            <a:r>
              <a:rPr lang="en-US" sz="1400" dirty="0"/>
              <a:t>. A podcast on data visualization with Enrico </a:t>
            </a:r>
            <a:r>
              <a:rPr lang="en-US" sz="1400" dirty="0" err="1"/>
              <a:t>Bertini</a:t>
            </a:r>
            <a:r>
              <a:rPr lang="en-US" sz="1400" dirty="0"/>
              <a:t> and Moritz </a:t>
            </a:r>
            <a:r>
              <a:rPr lang="en-US" sz="1400" dirty="0" err="1"/>
              <a:t>Stefaner</a:t>
            </a:r>
            <a:r>
              <a:rPr lang="en-US" sz="1400" dirty="0"/>
              <a:t>; interviews with over 100 graphic designers &amp; developers.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2819403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Annual awards celebrate excellence and beauty in data visualizations, infographics, </a:t>
            </a:r>
            <a:r>
              <a:rPr lang="en-US" sz="1400" dirty="0" err="1"/>
              <a:t>interactives</a:t>
            </a:r>
            <a:r>
              <a:rPr lang="en-US" sz="1400" dirty="0"/>
              <a:t> &amp; information art. </a:t>
            </a:r>
          </a:p>
          <a:p>
            <a:r>
              <a:rPr lang="en-US" sz="1400" dirty="0">
                <a:hlinkClick r:id="rId7"/>
              </a:rPr>
              <a:t>https://www.informationisbeautifulawards.com</a:t>
            </a:r>
            <a:r>
              <a:rPr lang="en-US" sz="1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5410200"/>
            <a:ext cx="44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Raymond Andrews, </a:t>
            </a:r>
            <a:r>
              <a:rPr lang="en-US" sz="1400" dirty="0">
                <a:hlinkClick r:id="rId8"/>
              </a:rPr>
              <a:t>http://infowetrust.com/</a:t>
            </a:r>
            <a:r>
              <a:rPr lang="en-US" sz="1400" dirty="0"/>
              <a:t>.  A visual storyteller delights with graphic stories from the history of 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4114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/>
              </a:rPr>
              <a:t>https://www.r-bloggers.com/</a:t>
            </a:r>
            <a:r>
              <a:rPr lang="en-US" sz="1400" dirty="0"/>
              <a:t>.  A large collection of posts on R news and tutorials by over 750 R bloggers.</a:t>
            </a:r>
          </a:p>
        </p:txBody>
      </p:sp>
    </p:spTree>
    <p:extLst>
      <p:ext uri="{BB962C8B-B14F-4D97-AF65-F5344CB8AC3E}">
        <p14:creationId xmlns:p14="http://schemas.microsoft.com/office/powerpoint/2010/main" val="415842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A8556-F17C-4761-9852-EE7C4E6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 facts: Why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64326-937B-4EA3-8296-11E8BFB0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~90% of information about the environment is received through the eyes.</a:t>
            </a:r>
          </a:p>
          <a:p>
            <a:r>
              <a:rPr lang="en-US" sz="2400" dirty="0"/>
              <a:t>~50% of our brain neurons are constantly involved in the processing of visual information.</a:t>
            </a:r>
          </a:p>
          <a:p>
            <a:r>
              <a:rPr lang="en-US" sz="2400" dirty="0"/>
              <a:t>The presence of pictures increases desire to read the text by ~80%.</a:t>
            </a:r>
          </a:p>
          <a:p>
            <a:r>
              <a:rPr lang="en-US" sz="2400" dirty="0"/>
              <a:t>We remember 10% of what we heard, 20% of what’s read, and 80% of what’s seen!</a:t>
            </a:r>
          </a:p>
          <a:p>
            <a:r>
              <a:rPr lang="en-US" sz="2400" dirty="0"/>
              <a:t>People perceive 70% of the information if there are no illustrations. Add pictures there — the figure will increase up to 95%.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ED1E1-C5BC-480A-AB0B-50E6630E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A4D3-983B-4957-B153-78748A0DA840}"/>
              </a:ext>
            </a:extLst>
          </p:cNvPr>
          <p:cNvSpPr txBox="1"/>
          <p:nvPr/>
        </p:nvSpPr>
        <p:spPr>
          <a:xfrm>
            <a:off x="457200" y="60198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McLeod, S. A. (2018). Visual perception theory. Simply Psychology. </a:t>
            </a:r>
            <a:r>
              <a:rPr lang="en-US" sz="1200" dirty="0">
                <a:hlinkClick r:id="rId2"/>
              </a:rPr>
              <a:t>www.simplypsychology.org/perception-theories.html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FA111-D694-419C-9CF9-F244EFBC392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Data and Stories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Statistical analysis: Data + Story</a:t>
            </a:r>
          </a:p>
          <a:p>
            <a:pPr lvl="1"/>
            <a:r>
              <a:rPr lang="en-US" altLang="en-US" dirty="0"/>
              <a:t>Conf. presentation: .4*Data + .6*Story ?</a:t>
            </a:r>
          </a:p>
          <a:p>
            <a:pPr lvl="1"/>
            <a:r>
              <a:rPr lang="en-US" altLang="en-US" dirty="0"/>
              <a:t>Historical analysis:  .2*Data + .8*Story ?</a:t>
            </a:r>
          </a:p>
          <a:p>
            <a:pPr lvl="1"/>
            <a:r>
              <a:rPr lang="en-US" altLang="en-US" dirty="0"/>
              <a:t>Meta-Q: What is the “data” of history?</a:t>
            </a:r>
          </a:p>
          <a:p>
            <a:r>
              <a:rPr lang="en-US" altLang="en-US" dirty="0"/>
              <a:t>A one-parameter family?</a:t>
            </a:r>
          </a:p>
          <a:p>
            <a:pPr lvl="1"/>
            <a:r>
              <a:rPr lang="en-US" altLang="en-US" sz="2000" dirty="0" err="1"/>
              <a:t>Wischenschaftliche-Forschung</a:t>
            </a:r>
            <a:r>
              <a:rPr lang="en-US" altLang="en-US" sz="2000" dirty="0"/>
              <a:t>: </a:t>
            </a:r>
            <a:r>
              <a:rPr lang="en-US" altLang="en-US" sz="2000" i="1" dirty="0"/>
              <a:t>WF</a:t>
            </a:r>
            <a:r>
              <a:rPr lang="en-US" altLang="en-US" sz="2000" dirty="0"/>
              <a:t> = </a:t>
            </a:r>
            <a:r>
              <a:rPr lang="en-US" altLang="en-US" sz="2000" i="1" dirty="0"/>
              <a:t>p * Data + (1-p)*Story</a:t>
            </a:r>
          </a:p>
          <a:p>
            <a:r>
              <a:rPr lang="en-US" altLang="en-US" dirty="0"/>
              <a:t>Where are the pictures?</a:t>
            </a:r>
          </a:p>
          <a:p>
            <a:r>
              <a:rPr lang="en-US" altLang="en-US" dirty="0"/>
              <a:t>Statistical graphics: Data + Picture + Story </a:t>
            </a:r>
          </a:p>
        </p:txBody>
      </p:sp>
    </p:spTree>
    <p:extLst>
      <p:ext uri="{BB962C8B-B14F-4D97-AF65-F5344CB8AC3E}">
        <p14:creationId xmlns:p14="http://schemas.microsoft.com/office/powerpoint/2010/main" val="1762909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2057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7894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6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1524000" y="914400"/>
            <a:ext cx="6096000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Goal: Tell a credible story about some real data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9200" y="3429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Measles vaccination</a:t>
            </a:r>
          </a:p>
          <a:p>
            <a:r>
              <a:rPr lang="en-US" dirty="0"/>
              <a:t>Global warming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87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 animBg="1"/>
      <p:bldP spid="379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5144" name="Picture 4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5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31750" name="Group 6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514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31753" name="Group 9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5140" name="Picture 10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Rectangle 11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31756" name="Group 12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5138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Text Box 14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5136" name="Picture 16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sp>
        <p:nvSpPr>
          <p:cNvPr id="31763" name="Line 19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0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1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6" name="Line 22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5135" name="Text Box 27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Two paths to enlightenment</a:t>
            </a:r>
          </a:p>
        </p:txBody>
      </p:sp>
    </p:spTree>
    <p:extLst>
      <p:ext uri="{BB962C8B-B14F-4D97-AF65-F5344CB8AC3E}">
        <p14:creationId xmlns:p14="http://schemas.microsoft.com/office/powerpoint/2010/main" val="39235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3" grpId="0" animBg="1"/>
      <p:bldP spid="31764" grpId="0" animBg="1"/>
      <p:bldP spid="31765" grpId="0" animBg="1"/>
      <p:bldP spid="31766" grpId="0" animBg="1"/>
      <p:bldP spid="31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229600" cy="639763"/>
          </a:xfrm>
          <a:solidFill>
            <a:srgbClr val="0000CC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Data, pictures, models &amp; stories</a:t>
            </a:r>
          </a:p>
        </p:txBody>
      </p: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762000" y="1981200"/>
            <a:ext cx="1524000" cy="762000"/>
            <a:chOff x="480" y="1248"/>
            <a:chExt cx="960" cy="480"/>
          </a:xfrm>
        </p:grpSpPr>
        <p:pic>
          <p:nvPicPr>
            <p:cNvPr id="7199" name="Picture 3" descr="data_tab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0" name="Text Box 5"/>
            <p:cNvSpPr txBox="1">
              <a:spLocks noChangeArrowheads="1"/>
            </p:cNvSpPr>
            <p:nvPr/>
          </p:nvSpPr>
          <p:spPr bwMode="auto">
            <a:xfrm>
              <a:off x="1008" y="129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data</a:t>
              </a:r>
            </a:p>
          </p:txBody>
        </p:sp>
      </p:grp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200400" y="4724400"/>
            <a:ext cx="1581150" cy="1712913"/>
            <a:chOff x="2304" y="2976"/>
            <a:chExt cx="996" cy="1079"/>
          </a:xfrm>
        </p:grpSpPr>
        <p:pic>
          <p:nvPicPr>
            <p:cNvPr id="71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68"/>
              <a:ext cx="996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8" name="Text Box 6"/>
            <p:cNvSpPr txBox="1">
              <a:spLocks noChangeArrowheads="1"/>
            </p:cNvSpPr>
            <p:nvPr/>
          </p:nvSpPr>
          <p:spPr bwMode="auto">
            <a:xfrm>
              <a:off x="2400" y="2976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story</a:t>
              </a:r>
            </a:p>
          </p:txBody>
        </p:sp>
      </p:grpSp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3962400" y="1676400"/>
            <a:ext cx="1720850" cy="1122363"/>
            <a:chOff x="4176" y="1056"/>
            <a:chExt cx="1084" cy="707"/>
          </a:xfrm>
        </p:grpSpPr>
        <p:pic>
          <p:nvPicPr>
            <p:cNvPr id="7195" name="Picture 7" descr="model-dek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104"/>
              <a:ext cx="1014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6" name="Rectangle 10"/>
            <p:cNvSpPr>
              <a:spLocks noChangeArrowheads="1"/>
            </p:cNvSpPr>
            <p:nvPr/>
          </p:nvSpPr>
          <p:spPr bwMode="auto">
            <a:xfrm>
              <a:off x="4752" y="1056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model</a:t>
              </a:r>
            </a:p>
          </p:txBody>
        </p:sp>
      </p:grpSp>
      <p:grpSp>
        <p:nvGrpSpPr>
          <p:cNvPr id="13323" name="Group 11"/>
          <p:cNvGrpSpPr>
            <a:grpSpLocks/>
          </p:cNvGrpSpPr>
          <p:nvPr/>
        </p:nvGrpSpPr>
        <p:grpSpPr bwMode="auto">
          <a:xfrm>
            <a:off x="1524000" y="2971800"/>
            <a:ext cx="1447800" cy="1674813"/>
            <a:chOff x="1200" y="1872"/>
            <a:chExt cx="912" cy="1055"/>
          </a:xfrm>
        </p:grpSpPr>
        <p:pic>
          <p:nvPicPr>
            <p:cNvPr id="7193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112"/>
              <a:ext cx="90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94" name="Text Box 13"/>
            <p:cNvSpPr txBox="1">
              <a:spLocks noChangeArrowheads="1"/>
            </p:cNvSpPr>
            <p:nvPr/>
          </p:nvSpPr>
          <p:spPr bwMode="auto">
            <a:xfrm>
              <a:off x="1200" y="1872"/>
              <a:ext cx="9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visualization</a:t>
              </a:r>
            </a:p>
          </p:txBody>
        </p:sp>
      </p:grpSp>
      <p:grpSp>
        <p:nvGrpSpPr>
          <p:cNvPr id="13340" name="Group 28"/>
          <p:cNvGrpSpPr>
            <a:grpSpLocks/>
          </p:cNvGrpSpPr>
          <p:nvPr/>
        </p:nvGrpSpPr>
        <p:grpSpPr bwMode="auto">
          <a:xfrm>
            <a:off x="4953000" y="2971800"/>
            <a:ext cx="2286000" cy="1254125"/>
            <a:chOff x="3120" y="1872"/>
            <a:chExt cx="1440" cy="790"/>
          </a:xfrm>
        </p:grpSpPr>
        <p:pic>
          <p:nvPicPr>
            <p:cNvPr id="7191" name="Picture 8" descr="summary-F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2112"/>
              <a:ext cx="1440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17"/>
            <p:cNvSpPr txBox="1">
              <a:spLocks noChangeArrowheads="1"/>
            </p:cNvSpPr>
            <p:nvPr/>
          </p:nvSpPr>
          <p:spPr bwMode="auto">
            <a:xfrm>
              <a:off x="3552" y="1872"/>
              <a:ext cx="7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summary</a:t>
              </a:r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5791200" y="4724400"/>
            <a:ext cx="2667000" cy="1698625"/>
            <a:chOff x="3648" y="2976"/>
            <a:chExt cx="1680" cy="1070"/>
          </a:xfrm>
        </p:grpSpPr>
        <p:pic>
          <p:nvPicPr>
            <p:cNvPr id="7189" name="Picture 9" descr="inference-SDT_diagra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3168"/>
              <a:ext cx="1632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18"/>
            <p:cNvSpPr txBox="1">
              <a:spLocks noChangeArrowheads="1"/>
            </p:cNvSpPr>
            <p:nvPr/>
          </p:nvSpPr>
          <p:spPr bwMode="auto">
            <a:xfrm>
              <a:off x="4560" y="2976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inference</a:t>
              </a:r>
            </a:p>
          </p:txBody>
        </p:sp>
      </p:grp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1676400" y="2590800"/>
            <a:ext cx="1905000" cy="2133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>
            <a:off x="2362200" y="2209800"/>
            <a:ext cx="1676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>
            <a:off x="5562600" y="2362200"/>
            <a:ext cx="6096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6096000" y="4267200"/>
            <a:ext cx="457200" cy="685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 flipH="1">
            <a:off x="4800600" y="5638800"/>
            <a:ext cx="12192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>
            <a:off x="1219200" y="2819400"/>
            <a:ext cx="3048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2133600" y="4648200"/>
            <a:ext cx="99060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 flipV="1">
            <a:off x="3048000" y="2667000"/>
            <a:ext cx="914400" cy="533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3048000" y="3733800"/>
            <a:ext cx="17526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/>
          <p:cNvSpPr txBox="1">
            <a:spLocks noChangeArrowheads="1"/>
          </p:cNvSpPr>
          <p:nvPr/>
        </p:nvSpPr>
        <p:spPr bwMode="auto">
          <a:xfrm rot="2700000">
            <a:off x="304800" y="4419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Exploratory</a:t>
            </a:r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 rot="2700000">
            <a:off x="6019800" y="2819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0000CC"/>
                </a:solidFill>
              </a:rPr>
              <a:t>Model-based</a:t>
            </a:r>
          </a:p>
        </p:txBody>
      </p:sp>
      <p:sp>
        <p:nvSpPr>
          <p:cNvPr id="7188" name="Text Box 32"/>
          <p:cNvSpPr txBox="1">
            <a:spLocks noChangeArrowheads="1"/>
          </p:cNvSpPr>
          <p:nvPr/>
        </p:nvSpPr>
        <p:spPr bwMode="auto">
          <a:xfrm>
            <a:off x="1943100" y="91440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/>
              <a:t>Now, tell the story!</a:t>
            </a:r>
          </a:p>
        </p:txBody>
      </p:sp>
    </p:spTree>
    <p:extLst>
      <p:ext uri="{BB962C8B-B14F-4D97-AF65-F5344CB8AC3E}">
        <p14:creationId xmlns:p14="http://schemas.microsoft.com/office/powerpoint/2010/main" val="4368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1" grpId="0" animBg="1"/>
      <p:bldP spid="13331" grpId="1" animBg="1"/>
      <p:bldP spid="13332" grpId="0" animBg="1"/>
      <p:bldP spid="13333" grpId="0" animBg="1"/>
      <p:bldP spid="13334" grpId="0" animBg="1"/>
      <p:bldP spid="13335" grpId="0" animBg="1"/>
      <p:bldP spid="13336" grpId="0" animBg="1"/>
      <p:bldP spid="13337" grpId="0" animBg="1"/>
      <p:bldP spid="13338" grpId="0" animBg="1"/>
      <p:bldP spid="13339" grpId="0" animBg="1"/>
      <p:bldP spid="133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1"/>
                </a:solidFill>
              </a:rPr>
              <a:t>Modes of communication, as composed of words (story), numbers (symbols) and pictures (images) in different proportions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870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Pictures and images in a wider context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1200" y="2057400"/>
            <a:ext cx="304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</a:t>
            </a:r>
          </a:p>
          <a:p>
            <a:r>
              <a:rPr lang="en-US" sz="1600" dirty="0"/>
              <a:t>Poetry ≈ 60% words + 40% images</a:t>
            </a:r>
          </a:p>
          <a:p>
            <a:r>
              <a:rPr lang="en-US" sz="1600" dirty="0"/>
              <a:t>Table ≈ 10% words + 80% numbers</a:t>
            </a:r>
          </a:p>
          <a:p>
            <a:r>
              <a:rPr lang="en-US" sz="1600" dirty="0"/>
              <a:t>              + 10% images</a:t>
            </a:r>
          </a:p>
        </p:txBody>
      </p:sp>
    </p:spTree>
    <p:extLst>
      <p:ext uri="{BB962C8B-B14F-4D97-AF65-F5344CB8AC3E}">
        <p14:creationId xmlns:p14="http://schemas.microsoft.com/office/powerpoint/2010/main" val="13140345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" y="1606677"/>
            <a:ext cx="6491366" cy="46634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6E180-4C2D-40FA-BE14-08349DC8F9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Words, numbers and pictures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2971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Modes of communication also vary in </a:t>
            </a:r>
            <a:r>
              <a:rPr lang="en-US" altLang="en-US" b="1" dirty="0"/>
              <a:t>beauty </a:t>
            </a:r>
            <a:r>
              <a:rPr lang="en-US" altLang="en-US" dirty="0"/>
              <a:t>&amp; aesthetic appeal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196278" y="1676400"/>
            <a:ext cx="2280722" cy="3810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7000" y="5486401"/>
            <a:ext cx="2209800" cy="442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0" y="1676400"/>
            <a:ext cx="2209800" cy="381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96278" y="1676400"/>
            <a:ext cx="2280722" cy="388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96278" y="5486400"/>
            <a:ext cx="4490522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8"/>
          <p:cNvSpPr txBox="1">
            <a:spLocks noChangeArrowheads="1"/>
          </p:cNvSpPr>
          <p:nvPr/>
        </p:nvSpPr>
        <p:spPr bwMode="auto">
          <a:xfrm rot="20880000">
            <a:off x="7516566" y="5593489"/>
            <a:ext cx="13233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Beauty: 4</a:t>
            </a:r>
            <a:r>
              <a:rPr lang="en-US" altLang="en-US" baseline="30000" dirty="0">
                <a:solidFill>
                  <a:srgbClr val="0000FF"/>
                </a:solidFill>
              </a:rPr>
              <a:t>th</a:t>
            </a:r>
            <a:r>
              <a:rPr lang="en-US" altLang="en-US" dirty="0">
                <a:solidFill>
                  <a:srgbClr val="0000FF"/>
                </a:solidFill>
              </a:rPr>
              <a:t> dimension?</a:t>
            </a:r>
          </a:p>
        </p:txBody>
      </p:sp>
      <p:pic>
        <p:nvPicPr>
          <p:cNvPr id="25" name="Picture 22" descr="Macbeth-cropp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785144"/>
            <a:ext cx="798513" cy="54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" descr="davincicode-s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057400"/>
            <a:ext cx="533400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5105400" y="3048000"/>
            <a:ext cx="1828800" cy="457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52055" y="3938397"/>
            <a:ext cx="2120345" cy="609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4" descr="monali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3467894"/>
            <a:ext cx="525462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2" y="4038600"/>
            <a:ext cx="556378" cy="64008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472113" y="4483227"/>
            <a:ext cx="2723759" cy="92697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643953" y="2133600"/>
            <a:ext cx="1797586" cy="304802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minar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7" y="4445127"/>
            <a:ext cx="1152525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V="1">
            <a:off x="6274996" y="4788027"/>
            <a:ext cx="2070492" cy="696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400" name="Picture 593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96" y="5177836"/>
            <a:ext cx="622857" cy="3657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3786" y="1214735"/>
            <a:ext cx="496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Beauty: The 4</a:t>
            </a:r>
            <a:r>
              <a:rPr lang="en-US" sz="2400" baseline="30000" dirty="0"/>
              <a:t>th</a:t>
            </a:r>
            <a:r>
              <a:rPr lang="en-US" sz="2400" dirty="0"/>
              <a:t>  dimension</a:t>
            </a:r>
          </a:p>
        </p:txBody>
      </p:sp>
    </p:spTree>
    <p:extLst>
      <p:ext uri="{BB962C8B-B14F-4D97-AF65-F5344CB8AC3E}">
        <p14:creationId xmlns:p14="http://schemas.microsoft.com/office/powerpoint/2010/main" val="9975560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graphics in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Graphs (&amp; tables) are forms of communication:    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audience?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What is the message?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581400"/>
            <a:ext cx="6574857" cy="3149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1" y="2438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Analysis graphs</a:t>
            </a:r>
            <a:r>
              <a:rPr lang="en-US" altLang="en-US" dirty="0"/>
              <a:t>: design to see patterns, trends, aid the process of data description, interpretation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</a:rPr>
              <a:t>Presentation graphs</a:t>
            </a:r>
            <a:r>
              <a:rPr lang="en-US" altLang="en-US" dirty="0"/>
              <a:t>: design to attract attention, make a point, illustrate a conclusion</a:t>
            </a:r>
          </a:p>
        </p:txBody>
      </p:sp>
    </p:spTree>
    <p:extLst>
      <p:ext uri="{BB962C8B-B14F-4D97-AF65-F5344CB8AC3E}">
        <p14:creationId xmlns:p14="http://schemas.microsoft.com/office/powerpoint/2010/main" val="151000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A68B2-A76E-4E8C-AF4C-2B92C8535ED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Different graphs for different purposes</a:t>
            </a:r>
          </a:p>
        </p:txBody>
      </p:sp>
      <p:pic>
        <p:nvPicPr>
          <p:cNvPr id="10243" name="Picture 3" descr="Pv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28775"/>
            <a:ext cx="73152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800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127125" y="5751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/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dirty="0"/>
              <a:t>Goal: the Wow! experience</a:t>
            </a:r>
          </a:p>
          <a:p>
            <a:pPr algn="l"/>
            <a:r>
              <a:rPr lang="en-US" altLang="en-US" dirty="0"/>
              <a:t>Single image for a large audience</a:t>
            </a:r>
          </a:p>
          <a:p>
            <a:pPr algn="l"/>
            <a:r>
              <a:rPr lang="en-US" altLang="en-US" dirty="0"/>
              <a:t>Tells a clear story!</a:t>
            </a:r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>
            <a:off x="6858000" y="3505200"/>
            <a:ext cx="838200" cy="304800"/>
          </a:xfrm>
          <a:prstGeom prst="wedgeRoundRectCallout">
            <a:avLst>
              <a:gd name="adj1" fmla="val -45454"/>
              <a:gd name="adj2" fmla="val 100000"/>
              <a:gd name="adj3" fmla="val 16667"/>
            </a:avLst>
          </a:prstGeom>
          <a:solidFill>
            <a:srgbClr val="CC99FF">
              <a:alpha val="8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Ah ha!</a:t>
            </a:r>
          </a:p>
        </p:txBody>
      </p: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228600" y="3505200"/>
            <a:ext cx="838200" cy="381000"/>
          </a:xfrm>
          <a:prstGeom prst="wedgeRoundRectCallout">
            <a:avLst>
              <a:gd name="adj1" fmla="val 44319"/>
              <a:gd name="adj2" fmla="val 82500"/>
              <a:gd name="adj3" fmla="val 16667"/>
            </a:avLst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400"/>
              <a:t>Wow</a:t>
            </a:r>
            <a:r>
              <a:rPr lang="en-US" altLang="en-US"/>
              <a:t>!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53000" y="5562600"/>
            <a:ext cx="38862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Goal: the Ah ha! Experience</a:t>
            </a:r>
          </a:p>
          <a:p>
            <a:pPr algn="l">
              <a:spcBef>
                <a:spcPct val="50000"/>
              </a:spcBef>
            </a:pPr>
            <a:r>
              <a:rPr lang="en-US" altLang="en-US"/>
              <a:t>Many images, for a narrow audience (you!), linked to analysis</a:t>
            </a:r>
          </a:p>
        </p:txBody>
      </p:sp>
    </p:spTree>
    <p:extLst>
      <p:ext uri="{BB962C8B-B14F-4D97-AF65-F5344CB8AC3E}">
        <p14:creationId xmlns:p14="http://schemas.microsoft.com/office/powerpoint/2010/main" val="2929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wear two hats, both reflected on my license plate:</a:t>
            </a:r>
          </a:p>
          <a:p>
            <a:endParaRPr lang="en-US" dirty="0"/>
          </a:p>
          <a:p>
            <a:r>
              <a:rPr lang="en-US" dirty="0"/>
              <a:t>Statistical graphics developer (categorical &amp; multivariate data analysis)</a:t>
            </a:r>
          </a:p>
        </p:txBody>
      </p:sp>
      <p:pic>
        <p:nvPicPr>
          <p:cNvPr id="4" name="Picture 2" descr="C:\Users\friendly\Pictures\faces\Michael-hi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06" y="2362200"/>
            <a:ext cx="105032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8" y="2362200"/>
            <a:ext cx="103273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94" y="2362200"/>
            <a:ext cx="860612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0429"/>
            <a:ext cx="877824" cy="1371600"/>
          </a:xfrm>
          <a:prstGeom prst="rect">
            <a:avLst/>
          </a:prstGeom>
        </p:spPr>
      </p:pic>
      <p:pic>
        <p:nvPicPr>
          <p:cNvPr id="2050" name="Picture 2" descr="datav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105967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0969" y="3962400"/>
            <a:ext cx="3080953" cy="2748078"/>
            <a:chOff x="480969" y="3962400"/>
            <a:chExt cx="3080953" cy="27480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69" y="3962400"/>
              <a:ext cx="3080953" cy="2409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35506" y="6371924"/>
              <a:ext cx="3026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mosaic plots for frequency tables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92831" y="4211448"/>
            <a:ext cx="4541569" cy="2486932"/>
            <a:chOff x="3992831" y="4211448"/>
            <a:chExt cx="4541569" cy="2486932"/>
          </a:xfrm>
        </p:grpSpPr>
        <p:grpSp>
          <p:nvGrpSpPr>
            <p:cNvPr id="15" name="Group 14"/>
            <p:cNvGrpSpPr/>
            <p:nvPr/>
          </p:nvGrpSpPr>
          <p:grpSpPr>
            <a:xfrm>
              <a:off x="3992831" y="4211448"/>
              <a:ext cx="4541569" cy="1911429"/>
              <a:chOff x="3992831" y="4211448"/>
              <a:chExt cx="4541569" cy="1911429"/>
            </a:xfrm>
          </p:grpSpPr>
          <p:pic>
            <p:nvPicPr>
              <p:cNvPr id="1026" name="Picture 2" descr="C:\Dropbox\Documents\6140\images\manova\dogfood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31" y="4212876"/>
                <a:ext cx="1914286" cy="1908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ropbox\Documents\6140\images\manova\dogfood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7257" y="4211448"/>
                <a:ext cx="1917143" cy="191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ight Arrow 8"/>
              <p:cNvSpPr/>
              <p:nvPr/>
            </p:nvSpPr>
            <p:spPr>
              <a:xfrm>
                <a:off x="5940818" y="5063747"/>
                <a:ext cx="533400" cy="206829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892015" y="6359826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 plots for MANOVA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91400" y="1963218"/>
            <a:ext cx="1263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Yours to discover!</a:t>
            </a:r>
          </a:p>
        </p:txBody>
      </p:sp>
    </p:spTree>
    <p:extLst>
      <p:ext uri="{BB962C8B-B14F-4D97-AF65-F5344CB8AC3E}">
        <p14:creationId xmlns:p14="http://schemas.microsoft.com/office/powerpoint/2010/main" val="2690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B5C-549B-4B8D-867C-C5F1760B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C3714-5D12-4733-86FF-0760E76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BBDD86D3-3B17-4041-8EC4-A707FF628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26" y="1987953"/>
            <a:ext cx="6230874" cy="340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C3F2E-C04C-42C1-A1A5-50BF8AD17DD2}"/>
              </a:ext>
            </a:extLst>
          </p:cNvPr>
          <p:cNvSpPr txBox="1"/>
          <p:nvPr/>
        </p:nvSpPr>
        <p:spPr>
          <a:xfrm>
            <a:off x="443753" y="48552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bottles sold in NYC, shown to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04A2F-8954-4482-89CE-41B6918A9CE7}"/>
              </a:ext>
            </a:extLst>
          </p:cNvPr>
          <p:cNvSpPr txBox="1"/>
          <p:nvPr/>
        </p:nvSpPr>
        <p:spPr>
          <a:xfrm>
            <a:off x="457200" y="108712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infographics tell a story, using numbers, but shown visually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B4C9A-FD64-4D11-9CE4-B1446560953D}"/>
              </a:ext>
            </a:extLst>
          </p:cNvPr>
          <p:cNvSpPr txBox="1"/>
          <p:nvPr/>
        </p:nvSpPr>
        <p:spPr>
          <a:xfrm>
            <a:off x="304800" y="60198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https://graphics.reuters.com/ENVIRONMENT-PLASTIC/0100B275155/index.html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C2AC1-CD49-4ADA-9BA5-6156F46B3616}"/>
              </a:ext>
            </a:extLst>
          </p:cNvPr>
          <p:cNvSpPr txBox="1"/>
          <p:nvPr/>
        </p:nvSpPr>
        <p:spPr>
          <a:xfrm>
            <a:off x="457200" y="239665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Drowning in plastic</a:t>
            </a:r>
          </a:p>
        </p:txBody>
      </p:sp>
    </p:spTree>
    <p:extLst>
      <p:ext uri="{BB962C8B-B14F-4D97-AF65-F5344CB8AC3E}">
        <p14:creationId xmlns:p14="http://schemas.microsoft.com/office/powerpoint/2010/main" val="90593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Powerful graphs: </a:t>
            </a:r>
            <a:r>
              <a:rPr lang="en-US" sz="3600" dirty="0" err="1"/>
              <a:t>Measels</a:t>
            </a:r>
            <a:r>
              <a:rPr lang="en-US" sz="3600" dirty="0"/>
              <a:t>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 </a:t>
            </a:r>
            <a:r>
              <a:rPr lang="en-US" sz="1400" dirty="0"/>
              <a:t>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19400"/>
            <a:ext cx="3124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Measles was decimated!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message hits you between the eyes!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Powerful graphs make comparison easy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 2014, vaccination rates declined and measles re-emerged in those areas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Effective graphs can cure ignorance, but not stupidity.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2950" y="2466975"/>
            <a:ext cx="15240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Before: 17.0 M cases, 1926--1963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0775" y="2462510"/>
            <a:ext cx="1600200" cy="461665"/>
          </a:xfrm>
          <a:prstGeom prst="rect">
            <a:avLst/>
          </a:prstGeom>
          <a:solidFill>
            <a:srgbClr val="FFFF99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After: 1.7 M cases, 1963--2015</a:t>
            </a:r>
          </a:p>
        </p:txBody>
      </p:sp>
    </p:spTree>
    <p:extLst>
      <p:ext uri="{BB962C8B-B14F-4D97-AF65-F5344CB8AC3E}">
        <p14:creationId xmlns:p14="http://schemas.microsoft.com/office/powerpoint/2010/main" val="315131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71F-6FBF-4A35-8484-88DF048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Police shooting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A82FB-BB82-4139-95AA-AC70F4A3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E50C4-B9FB-400C-8B88-B7A626A18D68}"/>
              </a:ext>
            </a:extLst>
          </p:cNvPr>
          <p:cNvSpPr txBox="1"/>
          <p:nvPr/>
        </p:nvSpPr>
        <p:spPr>
          <a:xfrm>
            <a:off x="304800" y="635635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2"/>
              </a:rPr>
              <a:t>https://medium.com/two-n/visualizing-wapos-police-shooting-dataset-3792593f6be</a:t>
            </a:r>
            <a:r>
              <a:rPr lang="en-US" sz="1400" dirty="0"/>
              <a:t> 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182E8C6-FD61-43EB-B59C-2FAD3F02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1133073"/>
            <a:ext cx="5309333" cy="51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82410-8782-4B38-8F1E-2756E76FF90A}"/>
              </a:ext>
            </a:extLst>
          </p:cNvPr>
          <p:cNvSpPr txBox="1"/>
          <p:nvPr/>
        </p:nvSpPr>
        <p:spPr>
          <a:xfrm>
            <a:off x="457200" y="1524000"/>
            <a:ext cx="266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Washington Post database on 5500 police shooting deaths for Blacks vs. </a:t>
            </a:r>
            <a:r>
              <a:rPr lang="en-US" dirty="0">
                <a:solidFill>
                  <a:srgbClr val="FF0000"/>
                </a:solidFill>
              </a:rPr>
              <a:t>Whites</a:t>
            </a:r>
          </a:p>
          <a:p>
            <a:endParaRPr lang="en-US" dirty="0"/>
          </a:p>
          <a:p>
            <a:r>
              <a:rPr lang="en-US" dirty="0"/>
              <a:t>Plotting % of shooting vs. % of pop shows a clear &amp; disturbing pattern</a:t>
            </a:r>
          </a:p>
        </p:txBody>
      </p:sp>
    </p:spTree>
    <p:extLst>
      <p:ext uri="{BB962C8B-B14F-4D97-AF65-F5344CB8AC3E}">
        <p14:creationId xmlns:p14="http://schemas.microsoft.com/office/powerpoint/2010/main" val="353369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C04-53AA-4D09-9EA8-F566DE7C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Their names: Interactive 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E4120-3663-42D1-B979-405BC39A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66FA21-C195-4027-91BB-6DB065E7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731"/>
            <a:ext cx="7408286" cy="41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6B4FA-CEFF-4E96-BA81-1EA29885607C}"/>
              </a:ext>
            </a:extLst>
          </p:cNvPr>
          <p:cNvSpPr txBox="1"/>
          <p:nvPr/>
        </p:nvSpPr>
        <p:spPr>
          <a:xfrm>
            <a:off x="457200" y="1132114"/>
            <a:ext cx="8198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powerful as Yad Vashem &amp; the Washington D.C. Vietnam memorial, this list of 28,000 US fatal encounters with police  commands attention.</a:t>
            </a:r>
          </a:p>
          <a:p>
            <a:r>
              <a:rPr lang="en-US" dirty="0"/>
              <a:t>Each one is linked to a story or description. Classified by {Gender, Age, Cause}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927A-5462-413E-9B82-15FC371687FE}"/>
              </a:ext>
            </a:extLst>
          </p:cNvPr>
          <p:cNvSpPr txBox="1"/>
          <p:nvPr/>
        </p:nvSpPr>
        <p:spPr>
          <a:xfrm>
            <a:off x="685800" y="636263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https://theirnames.org/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925B9-2DC8-453E-BF08-85B702A084A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sz="3200" dirty="0"/>
              <a:t>Presentation graph: Nightingale (1857)</a:t>
            </a:r>
          </a:p>
        </p:txBody>
      </p:sp>
      <p:pic>
        <p:nvPicPr>
          <p:cNvPr id="128004" name="Picture 4" descr="nightingale-hugh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15250" cy="5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86400" y="2286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3399FF"/>
                </a:solidFill>
              </a:rPr>
              <a:t>preventable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029200" y="28956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wounds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486400" y="35814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other</a:t>
            </a:r>
          </a:p>
        </p:txBody>
      </p:sp>
      <p:sp>
        <p:nvSpPr>
          <p:cNvPr id="128008" name="Text Box 8"/>
          <p:cNvSpPr txBox="1">
            <a:spLocks noChangeArrowheads="1"/>
          </p:cNvSpPr>
          <p:nvPr/>
        </p:nvSpPr>
        <p:spPr bwMode="auto">
          <a:xfrm>
            <a:off x="609600" y="5638800"/>
            <a:ext cx="3962400" cy="915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The best graphs pass the </a:t>
            </a:r>
            <a:r>
              <a:rPr lang="en-US" altLang="en-US" b="1" dirty="0" err="1"/>
              <a:t>Interocular</a:t>
            </a:r>
            <a:r>
              <a:rPr lang="en-US" altLang="en-US" b="1" dirty="0"/>
              <a:t> Traumatic Test</a:t>
            </a:r>
            <a:r>
              <a:rPr lang="en-US" altLang="en-US" dirty="0"/>
              <a:t>:  the message hits you between the eyes!</a:t>
            </a:r>
          </a:p>
        </p:txBody>
      </p:sp>
      <p:sp>
        <p:nvSpPr>
          <p:cNvPr id="128009" name="Rectangle 9"/>
          <p:cNvSpPr>
            <a:spLocks noChangeArrowheads="1"/>
          </p:cNvSpPr>
          <p:nvPr/>
        </p:nvSpPr>
        <p:spPr bwMode="auto">
          <a:xfrm>
            <a:off x="7239000" y="1371600"/>
            <a:ext cx="15811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Before reform</a:t>
            </a:r>
          </a:p>
        </p:txBody>
      </p:sp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381000" y="1371600"/>
            <a:ext cx="13906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After reform</a:t>
            </a:r>
          </a:p>
        </p:txBody>
      </p:sp>
    </p:spTree>
    <p:extLst>
      <p:ext uri="{BB962C8B-B14F-4D97-AF65-F5344CB8AC3E}">
        <p14:creationId xmlns:p14="http://schemas.microsoft.com/office/powerpoint/2010/main" val="35744445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graph: Nightingale (1857)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C:\Dropbox\Documents\TOGS\ch04-vital\fig\Nightingale-line-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438400"/>
            <a:ext cx="8480001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999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same, as a data graph, using time-series line plots</a:t>
            </a:r>
          </a:p>
          <a:p>
            <a:r>
              <a:rPr lang="en-US" dirty="0"/>
              <a:t>Many statisticians might prefer this today, but it doesn’t draw attention or interest as Flo’s original did.  </a:t>
            </a:r>
            <a:r>
              <a:rPr lang="en-US" dirty="0">
                <a:solidFill>
                  <a:srgbClr val="FF0000"/>
                </a:solidFill>
              </a:rPr>
              <a:t>It likely would not have roused British Parliament to act!</a:t>
            </a:r>
          </a:p>
        </p:txBody>
      </p:sp>
    </p:spTree>
    <p:extLst>
      <p:ext uri="{BB962C8B-B14F-4D97-AF65-F5344CB8AC3E}">
        <p14:creationId xmlns:p14="http://schemas.microsoft.com/office/powerpoint/2010/main" val="358184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FCBE-A872-4771-BDB2-DA2783A084C2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Rhetorical graph: Welfare income and Homeless deaths after the “Common Sense Revolution”</a:t>
            </a:r>
          </a:p>
        </p:txBody>
      </p:sp>
      <p:pic>
        <p:nvPicPr>
          <p:cNvPr id="18435" name="Picture 3" descr="commonse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24825" cy="49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38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23622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3962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6629400" y="1524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219200" y="1524000"/>
            <a:ext cx="91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2895600" y="15240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NDP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934200" y="1498600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 dirty="0">
                <a:solidFill>
                  <a:srgbClr val="FF0000"/>
                </a:solidFill>
              </a:rPr>
              <a:t>Liberals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343400" y="1524000"/>
            <a:ext cx="21161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b="1">
                <a:solidFill>
                  <a:srgbClr val="FF0000"/>
                </a:solidFill>
              </a:rPr>
              <a:t>Conservatives (“CSR”)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Scott </a:t>
            </a:r>
            <a:r>
              <a:rPr lang="en-US" dirty="0" err="1"/>
              <a:t>Sorli</a:t>
            </a:r>
            <a:r>
              <a:rPr lang="en-US" dirty="0"/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3930252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963E-AECB-4CD3-A9C1-9861A591F3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/>
              <a:t>Analysis graph: Deaths vs. Income</a:t>
            </a:r>
          </a:p>
        </p:txBody>
      </p:sp>
      <p:pic>
        <p:nvPicPr>
          <p:cNvPr id="22948" name="Picture 420" descr="commonsense-gg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519112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49" name="Text Box 421"/>
          <p:cNvSpPr txBox="1">
            <a:spLocks noChangeArrowheads="1"/>
          </p:cNvSpPr>
          <p:nvPr/>
        </p:nvSpPr>
        <p:spPr bwMode="auto">
          <a:xfrm>
            <a:off x="533400" y="1828800"/>
            <a:ext cx="2971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Scatterplot of deaths vs. income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Loess smooth + CI band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Labels: year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altLang="en-US" dirty="0"/>
              <a:t> Color: party in power</a:t>
            </a:r>
          </a:p>
        </p:txBody>
      </p:sp>
      <p:sp>
        <p:nvSpPr>
          <p:cNvPr id="22950" name="Text Box 422"/>
          <p:cNvSpPr txBox="1">
            <a:spLocks noChangeArrowheads="1"/>
          </p:cNvSpPr>
          <p:nvPr/>
        </p:nvSpPr>
        <p:spPr bwMode="auto">
          <a:xfrm>
            <a:off x="555072" y="4032876"/>
            <a:ext cx="2895600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The message here is interesting, but it lacks the power and eloquence of the original graph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072" y="5562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well, the relationship of deaths to time &amp; party is lost</a:t>
            </a:r>
          </a:p>
        </p:txBody>
      </p:sp>
    </p:spTree>
    <p:extLst>
      <p:ext uri="{BB962C8B-B14F-4D97-AF65-F5344CB8AC3E}">
        <p14:creationId xmlns:p14="http://schemas.microsoft.com/office/powerpoint/2010/main" val="36756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Toronto Star (2002) study of 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Introducing: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219200"/>
            <a:ext cx="842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 of data visualization: </a:t>
            </a:r>
            <a:r>
              <a:rPr lang="en-US" i="1" dirty="0"/>
              <a:t>Les Chevaliers</a:t>
            </a:r>
            <a:r>
              <a:rPr lang="en-US" dirty="0"/>
              <a:t>; Friendly &amp; </a:t>
            </a:r>
            <a:r>
              <a:rPr lang="en-US" dirty="0" err="1"/>
              <a:t>Wainer</a:t>
            </a:r>
            <a:r>
              <a:rPr lang="en-US" dirty="0"/>
              <a:t> (2021)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49" y="1752600"/>
            <a:ext cx="2829635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752600"/>
            <a:ext cx="3395687" cy="182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226" y="3787781"/>
            <a:ext cx="4277803" cy="2692196"/>
            <a:chOff x="568226" y="3787781"/>
            <a:chExt cx="4277803" cy="2692196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26" y="4229100"/>
              <a:ext cx="19215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77563" y="3787781"/>
              <a:ext cx="4268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John Snow’s map of cholera  in London, 1854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900" y="6172200"/>
              <a:ext cx="191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original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88629" y="4114800"/>
            <a:ext cx="2057400" cy="2365177"/>
            <a:chOff x="2788629" y="4114800"/>
            <a:chExt cx="2057400" cy="2365177"/>
          </a:xfrm>
        </p:grpSpPr>
        <p:pic>
          <p:nvPicPr>
            <p:cNvPr id="13" name="Picture 3" descr="C:\Dropbox\Documents\OriginOfGraphicalSpecies\ch04-vital\fig\SnowMap-density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629" y="4114800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88629" y="6172200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modern enhancement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40990" y="3787781"/>
            <a:ext cx="3541096" cy="2907639"/>
            <a:chOff x="5340990" y="3787781"/>
            <a:chExt cx="3541096" cy="29076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091" y="4229100"/>
              <a:ext cx="3036737" cy="1828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40990" y="3787781"/>
              <a:ext cx="3541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C. J. </a:t>
              </a:r>
              <a:r>
                <a:rPr lang="en-US" sz="1600" dirty="0" err="1"/>
                <a:t>Minard</a:t>
              </a:r>
              <a:r>
                <a:rPr lang="en-US" sz="1600" dirty="0"/>
                <a:t>: Flow maps of cotton trade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77091" y="6172200"/>
              <a:ext cx="2957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Visual explanation: What happened in the US Civil War?</a:t>
              </a:r>
            </a:p>
          </p:txBody>
        </p:sp>
      </p:grpSp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AC9EEF35-AC69-4C1F-9709-2B5E8B1D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829"/>
            <a:ext cx="12100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2C2A9-3369-4111-8976-C8B907C2D4D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sp>
        <p:nvSpPr>
          <p:cNvPr id="168978" name="Text Box 18"/>
          <p:cNvSpPr txBox="1">
            <a:spLocks noChangeArrowheads="1"/>
          </p:cNvSpPr>
          <p:nvPr/>
        </p:nvSpPr>
        <p:spPr bwMode="auto">
          <a:xfrm>
            <a:off x="762000" y="1371600"/>
            <a:ext cx="7924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Graphs help us to see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	</a:t>
            </a:r>
            <a:r>
              <a:rPr lang="en-US" altLang="en-US" sz="2000" b="1" dirty="0">
                <a:solidFill>
                  <a:srgbClr val="0000FF"/>
                </a:solidFill>
              </a:rPr>
              <a:t>patterns, trends, anomalies and other features</a:t>
            </a:r>
            <a:r>
              <a:rPr lang="en-US" altLang="en-US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dirty="0"/>
              <a:t>not otherwise easily apparent from numerical summaries.</a:t>
            </a:r>
          </a:p>
        </p:txBody>
      </p:sp>
      <p:grpSp>
        <p:nvGrpSpPr>
          <p:cNvPr id="168984" name="Group 24"/>
          <p:cNvGrpSpPr>
            <a:grpSpLocks/>
          </p:cNvGrpSpPr>
          <p:nvPr/>
        </p:nvGrpSpPr>
        <p:grpSpPr bwMode="auto">
          <a:xfrm>
            <a:off x="914400" y="3200400"/>
            <a:ext cx="7620000" cy="2754313"/>
            <a:chOff x="576" y="1824"/>
            <a:chExt cx="4800" cy="1735"/>
          </a:xfrm>
        </p:grpSpPr>
        <p:pic>
          <p:nvPicPr>
            <p:cNvPr id="168973" name="Picture 13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8977" name="Group 17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74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75" name="AutoShape 15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68979" name="Picture 19" descr="dec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824"/>
              <a:ext cx="3060" cy="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980" name="Group 20"/>
            <p:cNvGrpSpPr>
              <a:grpSpLocks/>
            </p:cNvGrpSpPr>
            <p:nvPr/>
          </p:nvGrpSpPr>
          <p:grpSpPr bwMode="auto">
            <a:xfrm>
              <a:off x="3840" y="1824"/>
              <a:ext cx="1536" cy="1728"/>
              <a:chOff x="3888" y="1584"/>
              <a:chExt cx="1536" cy="1728"/>
            </a:xfrm>
          </p:grpSpPr>
          <p:pic>
            <p:nvPicPr>
              <p:cNvPr id="168981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920"/>
                <a:ext cx="414" cy="10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982" name="AutoShape 22"/>
              <p:cNvSpPr>
                <a:spLocks noChangeArrowheads="1"/>
              </p:cNvSpPr>
              <p:nvPr/>
            </p:nvSpPr>
            <p:spPr bwMode="auto">
              <a:xfrm>
                <a:off x="4512" y="1680"/>
                <a:ext cx="816" cy="576"/>
              </a:xfrm>
              <a:prstGeom prst="wedgeRoundRectCallout">
                <a:avLst>
                  <a:gd name="adj1" fmla="val -54778"/>
                  <a:gd name="adj2" fmla="val 62153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n-US" altLang="en-US"/>
                  <a:t>Well, at least I noticed!</a:t>
                </a:r>
              </a:p>
            </p:txBody>
          </p:sp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1536" cy="17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14400" y="6096000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http://xkcd.com/523/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717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09A5-BDC7-4E85-92E1-C9988182D36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plot your data?</a:t>
            </a:r>
          </a:p>
        </p:txBody>
      </p:sp>
      <p:pic>
        <p:nvPicPr>
          <p:cNvPr id="25605" name="Picture 5" descr="3sca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664" y="3352800"/>
            <a:ext cx="8205787" cy="30210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76300" y="1219200"/>
            <a:ext cx="7772400" cy="193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/>
              <a:t>Three data sets with exactly the same bivariate summary statistics: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000" dirty="0"/>
              <a:t>Same correlations, linear regression lines,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Indistinguishable from standard printed output</a:t>
            </a:r>
          </a:p>
          <a:p>
            <a:pPr>
              <a:spcBef>
                <a:spcPts val="300"/>
              </a:spcBef>
              <a:buFontTx/>
              <a:buChar char="•"/>
            </a:pPr>
            <a:r>
              <a:rPr lang="en-US" altLang="en-US" sz="2000" dirty="0"/>
              <a:t> Totally different interpretations!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894751" y="59436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Standard data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61751" y="59817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r=0 but + 2 outliers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457351" y="5981700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Lurking variable?</a:t>
            </a:r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V="1">
            <a:off x="11233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V="1">
            <a:off x="38665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6609751" y="3962400"/>
            <a:ext cx="175260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88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Comparing groups: Analysis vs. Presentation graphs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7338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Consider tradeoff between </a:t>
            </a:r>
            <a:r>
              <a:rPr lang="en-US" altLang="en-US" dirty="0">
                <a:solidFill>
                  <a:srgbClr val="FF0000"/>
                </a:solidFill>
              </a:rPr>
              <a:t>summarization &amp; exposure</a:t>
            </a:r>
          </a:p>
        </p:txBody>
      </p:sp>
    </p:spTree>
    <p:extLst>
      <p:ext uri="{BB962C8B-B14F-4D97-AF65-F5344CB8AC3E}">
        <p14:creationId xmlns:p14="http://schemas.microsoft.com/office/powerpoint/2010/main" val="3740678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/>
              <a:t>Presentation: Turning tables into graphs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267200" y="1447800"/>
            <a:ext cx="449580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Graphs of model coefficients are often clearer than tables</a:t>
            </a:r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571D-8523-402F-9025-F796D859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 &amp; Information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9CC-2E26-46B7-A224-32ECE418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r>
              <a:rPr lang="en-US" dirty="0"/>
              <a:t>Graphs &amp; info displays should be viewed in relation to communication goals &amp; audience</a:t>
            </a:r>
          </a:p>
          <a:p>
            <a:r>
              <a:rPr lang="en-US" dirty="0"/>
              <a:t>Some criteria for assessing:</a:t>
            </a:r>
          </a:p>
          <a:p>
            <a:pPr lvl="1"/>
            <a:r>
              <a:rPr lang="en-US" b="1" dirty="0"/>
              <a:t>comprehensibility</a:t>
            </a:r>
            <a:r>
              <a:rPr lang="en-US" dirty="0"/>
              <a:t>: </a:t>
            </a:r>
            <a:r>
              <a:rPr lang="en-US"/>
              <a:t>does it make </a:t>
            </a:r>
            <a:r>
              <a:rPr lang="en-US" dirty="0"/>
              <a:t>information as easy to understand </a:t>
            </a:r>
            <a:r>
              <a:rPr lang="en-US"/>
              <a:t>as possible?</a:t>
            </a: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: does the audience take notice?</a:t>
            </a:r>
          </a:p>
          <a:p>
            <a:pPr lvl="1"/>
            <a:r>
              <a:rPr lang="en-US" b="1" dirty="0"/>
              <a:t>aesthetics</a:t>
            </a:r>
            <a:r>
              <a:rPr lang="en-US" dirty="0"/>
              <a:t>: is it visually appealing?</a:t>
            </a:r>
          </a:p>
          <a:p>
            <a:pPr lvl="1"/>
            <a:r>
              <a:rPr lang="en-US" b="1" dirty="0"/>
              <a:t>memorability</a:t>
            </a:r>
            <a:r>
              <a:rPr lang="en-US" dirty="0"/>
              <a:t>: will they remember it?</a:t>
            </a:r>
          </a:p>
          <a:p>
            <a:pPr lvl="1"/>
            <a:r>
              <a:rPr lang="en-US" b="1" dirty="0"/>
              <a:t>behavior</a:t>
            </a:r>
            <a:r>
              <a:rPr lang="en-US" dirty="0"/>
              <a:t>: does it result in some desired action?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6DFA-7F3C-4E4A-BE76-276A052C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B8B4C-248C-4F9E-AD24-BCC3A1AE5996}"/>
              </a:ext>
            </a:extLst>
          </p:cNvPr>
          <p:cNvSpPr txBox="1"/>
          <p:nvPr/>
        </p:nvSpPr>
        <p:spPr>
          <a:xfrm>
            <a:off x="457200" y="5867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Ben Jones, To Optimize or to Satisfice in Data Visualization? </a:t>
            </a:r>
            <a:r>
              <a:rPr lang="en-US" sz="1400" dirty="0">
                <a:hlinkClick r:id="rId2"/>
              </a:rPr>
              <a:t>https://dataremixed.com/2016/01/optimize-or-satisfice-in-dataviz/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630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data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Make the data stand out</a:t>
            </a:r>
          </a:p>
          <a:p>
            <a:pPr lvl="1"/>
            <a:r>
              <a:rPr lang="en-US" sz="2000" dirty="0"/>
              <a:t>Fill the data region (axes, ranges)</a:t>
            </a:r>
          </a:p>
          <a:p>
            <a:pPr lvl="1"/>
            <a:r>
              <a:rPr lang="en-US" sz="2000" dirty="0"/>
              <a:t>Use visually distinct symbols (shape, color) for different groups</a:t>
            </a:r>
          </a:p>
          <a:p>
            <a:pPr lvl="1"/>
            <a:r>
              <a:rPr lang="en-US" sz="2000" dirty="0"/>
              <a:t>Avoid chart junk, heavy grid lines that detract from the data</a:t>
            </a:r>
          </a:p>
          <a:p>
            <a:r>
              <a:rPr lang="en-US" sz="2800" dirty="0"/>
              <a:t>Facilitate comparison</a:t>
            </a:r>
          </a:p>
          <a:p>
            <a:pPr lvl="1"/>
            <a:r>
              <a:rPr lang="en-US" sz="2000" dirty="0"/>
              <a:t>Emphasize the important comparisons visually </a:t>
            </a:r>
          </a:p>
          <a:p>
            <a:pPr lvl="1"/>
            <a:r>
              <a:rPr lang="en-US" sz="2000" dirty="0"/>
              <a:t>Side-by-side easier than in separate panels</a:t>
            </a:r>
          </a:p>
          <a:p>
            <a:pPr lvl="1"/>
            <a:r>
              <a:rPr lang="en-US" sz="2000" dirty="0"/>
              <a:t>“data” vs. a “standard” easier against a horizontal line</a:t>
            </a:r>
          </a:p>
          <a:p>
            <a:pPr lvl="1"/>
            <a:r>
              <a:rPr lang="en-US" sz="2000" dirty="0"/>
              <a:t>Show uncertainty where possible</a:t>
            </a:r>
          </a:p>
          <a:p>
            <a:r>
              <a:rPr lang="en-US" dirty="0"/>
              <a:t>Effect ordering</a:t>
            </a:r>
          </a:p>
          <a:p>
            <a:pPr lvl="1"/>
            <a:r>
              <a:rPr lang="en-US" sz="2000" dirty="0"/>
              <a:t>For variables and unordered factors, arrange them according to the </a:t>
            </a:r>
            <a:r>
              <a:rPr lang="en-US" sz="2000" dirty="0">
                <a:solidFill>
                  <a:srgbClr val="FF0000"/>
                </a:solidFill>
              </a:rPr>
              <a:t>effects</a:t>
            </a:r>
            <a:r>
              <a:rPr lang="en-US" sz="2000" dirty="0"/>
              <a:t> to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BFA0-17C9-4887-B142-76D18401E0CE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047750"/>
            <a:ext cx="779938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83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" y="2418080"/>
            <a:ext cx="8032666" cy="26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37376" y="5943600"/>
            <a:ext cx="8382000" cy="495300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700" dirty="0"/>
              <a:t>Published in: Ian Gordon; Sue Finch; </a:t>
            </a:r>
            <a:r>
              <a:rPr lang="en-US" altLang="en-US" sz="700" i="1" dirty="0"/>
              <a:t>Journal of Computational and Graphical Statistics</a:t>
            </a:r>
            <a:r>
              <a:rPr lang="en-US" altLang="en-US" sz="700" dirty="0"/>
              <a:t> </a:t>
            </a:r>
            <a:r>
              <a:rPr lang="en-US" altLang="en-US" sz="700" b="1" dirty="0"/>
              <a:t> 2015, </a:t>
            </a:r>
            <a:r>
              <a:rPr lang="en-US" altLang="en-US" sz="700" dirty="0"/>
              <a:t>24, 1210-1229.</a:t>
            </a:r>
          </a:p>
          <a:p>
            <a:r>
              <a:rPr lang="en-US" altLang="en-US" sz="700" dirty="0"/>
              <a:t>DOI: 10.1080/10618600.2014.989324</a:t>
            </a:r>
          </a:p>
          <a:p>
            <a:r>
              <a:rPr lang="en-US" altLang="en-US" sz="700" dirty="0"/>
              <a:t>Copyright © 2015 American Statistical Association, Institute of Mathematical Statistics, and Interface Foundation of North America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946" y="419100"/>
            <a:ext cx="4051190" cy="1200329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Make comparisons </a:t>
            </a:r>
            <a:r>
              <a:rPr lang="en-US" sz="2400" i="1" dirty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points not 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 similar by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panel rather than different panels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86743-C239-420A-9CB2-5DBED70AB449}"/>
              </a:ext>
            </a:extLst>
          </p:cNvPr>
          <p:cNvSpPr txBox="1"/>
          <p:nvPr/>
        </p:nvSpPr>
        <p:spPr>
          <a:xfrm>
            <a:off x="631466" y="1950839"/>
            <a:ext cx="405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evidence of an interaction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40C47-9243-4998-960A-EDC1016C68F3}"/>
              </a:ext>
            </a:extLst>
          </p:cNvPr>
          <p:cNvSpPr txBox="1"/>
          <p:nvPr/>
        </p:nvSpPr>
        <p:spPr>
          <a:xfrm>
            <a:off x="2687541" y="518720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4565E-8E6D-47EB-A0FC-F6142F6F5EA5}"/>
              </a:ext>
            </a:extLst>
          </p:cNvPr>
          <p:cNvSpPr/>
          <p:nvPr/>
        </p:nvSpPr>
        <p:spPr>
          <a:xfrm>
            <a:off x="6477000" y="521166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9492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3D94-AB9D-4D41-851A-459B2232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labels vs. legends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0573C-3EBE-4266-921F-AC7D3897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3F677-63D1-4154-9DA6-21321409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98" y="3161842"/>
            <a:ext cx="6635709" cy="307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FB6537-EF3F-470B-8D83-791957FBFDE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labels for points, lines and regions are usually easier and faster than legends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58CE-0B09-481F-8219-4DE6F6265447}"/>
              </a:ext>
            </a:extLst>
          </p:cNvPr>
          <p:cNvSpPr txBox="1"/>
          <p:nvPr/>
        </p:nvSpPr>
        <p:spPr>
          <a:xfrm>
            <a:off x="457200" y="1712714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Give the names of the four groups shown in the line graph at left in top-to-bottom order. (Answer: b, d, a, 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Now do so for the graphs using color or shape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You need to look back and forth between the graph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94CA-478B-49FE-8577-96C49381EA67}"/>
              </a:ext>
            </a:extLst>
          </p:cNvPr>
          <p:cNvSpPr txBox="1"/>
          <p:nvPr/>
        </p:nvSpPr>
        <p:spPr>
          <a:xfrm>
            <a:off x="609600" y="6019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/>
              <a:t>Source: </a:t>
            </a:r>
            <a:r>
              <a:rPr lang="en-US" altLang="en-US" sz="1400" dirty="0" err="1"/>
              <a:t>Franconeri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etal</a:t>
            </a:r>
            <a:r>
              <a:rPr lang="en-US" altLang="en-US" sz="1400" dirty="0"/>
              <a:t>. DOI: </a:t>
            </a:r>
            <a:r>
              <a:rPr lang="en-US" altLang="en-US" sz="1400" dirty="0">
                <a:hlinkClick r:id="rId3"/>
              </a:rPr>
              <a:t>10.1177/15291006211051956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44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Varieties of information visualization</a:t>
            </a:r>
          </a:p>
          <a:p>
            <a:pPr lvl="1"/>
            <a:r>
              <a:rPr lang="en-US" dirty="0"/>
              <a:t>	Goals of visualization</a:t>
            </a:r>
          </a:p>
          <a:p>
            <a:pPr lvl="1"/>
            <a:r>
              <a:rPr lang="en-US" dirty="0"/>
              <a:t>	Survey of graphic forms</a:t>
            </a:r>
          </a:p>
          <a:p>
            <a:r>
              <a:rPr lang="en-US" dirty="0"/>
              <a:t>History of information visualization</a:t>
            </a:r>
          </a:p>
          <a:p>
            <a:r>
              <a:rPr lang="en-US" dirty="0"/>
              <a:t>Psychological models, theories and results</a:t>
            </a:r>
          </a:p>
          <a:p>
            <a:pPr lvl="1"/>
            <a:r>
              <a:rPr lang="en-US" dirty="0"/>
              <a:t>What can people see, understand and remember from data displays?</a:t>
            </a:r>
          </a:p>
          <a:p>
            <a:pPr lvl="1"/>
            <a:r>
              <a:rPr lang="en-US" dirty="0"/>
              <a:t>Perceptual aspects, cognitive aspects</a:t>
            </a:r>
          </a:p>
          <a:p>
            <a:r>
              <a:rPr lang="en-US" dirty="0"/>
              <a:t>Software tools for information visualization</a:t>
            </a:r>
          </a:p>
          <a:p>
            <a:r>
              <a:rPr lang="en-US" dirty="0"/>
              <a:t>Visualization in statistics: case studies</a:t>
            </a:r>
          </a:p>
          <a:p>
            <a:pPr lvl="1"/>
            <a:r>
              <a:rPr lang="en-US" dirty="0"/>
              <a:t>Categorical data; High-D data; Dynamic and interactive methods</a:t>
            </a:r>
          </a:p>
          <a:p>
            <a:r>
              <a:rPr lang="en-US" dirty="0"/>
              <a:t>Human factors research: how to tell what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3AB2-EB76-4842-8B2D-239F5FCE76F2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126978" name="Picture 2" descr="C:\Dropbox\Documents\6140\images\graphics\qq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609600"/>
            <a:ext cx="7924800" cy="1200329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Showing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 plots of observed vs. predicted lack a basis for assessment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Confidence envelopes indicate extent of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“noteworthy” observations to track them down</a:t>
            </a:r>
          </a:p>
        </p:txBody>
      </p:sp>
      <p:pic>
        <p:nvPicPr>
          <p:cNvPr id="126980" name="Picture 4" descr="C:\Dropbox\Documents\6140\images\graphics\qq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2098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Normal QQ plots used to assess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888427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presentation is always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time</a:t>
            </a:r>
            <a:r>
              <a:rPr lang="en-US" sz="1800" dirty="0"/>
              <a:t> or sequence (a talk or written paper)</a:t>
            </a:r>
          </a:p>
          <a:p>
            <a:pPr lvl="1"/>
            <a:r>
              <a:rPr lang="en-US" sz="1800" dirty="0"/>
              <a:t>in </a:t>
            </a:r>
            <a:r>
              <a:rPr lang="en-US" sz="1800" dirty="0">
                <a:solidFill>
                  <a:srgbClr val="0070C0"/>
                </a:solidFill>
              </a:rPr>
              <a:t>space</a:t>
            </a:r>
            <a:r>
              <a:rPr lang="en-US" sz="1800" dirty="0"/>
              <a:t> (table or graph)</a:t>
            </a:r>
          </a:p>
          <a:p>
            <a:pPr lvl="1"/>
            <a:r>
              <a:rPr lang="en-US" sz="1800" dirty="0"/>
              <a:t>Constraints of time &amp; space are dominant– can conceal or reveal the important message</a:t>
            </a:r>
          </a:p>
          <a:p>
            <a:r>
              <a:rPr lang="en-US" dirty="0"/>
              <a:t>Effect ordering for data display</a:t>
            </a:r>
          </a:p>
          <a:p>
            <a:pPr lvl="1"/>
            <a:r>
              <a:rPr lang="en-US" sz="1800" dirty="0"/>
              <a:t>Sort the data by the </a:t>
            </a:r>
            <a:r>
              <a:rPr lang="en-US" sz="1800" dirty="0">
                <a:solidFill>
                  <a:srgbClr val="FF0000"/>
                </a:solidFill>
              </a:rPr>
              <a:t>effects to be seen</a:t>
            </a:r>
          </a:p>
          <a:p>
            <a:pPr lvl="1"/>
            <a:r>
              <a:rPr lang="en-US" sz="1800" dirty="0"/>
              <a:t>Order the data to </a:t>
            </a:r>
            <a:r>
              <a:rPr lang="en-US" sz="1800" dirty="0">
                <a:solidFill>
                  <a:srgbClr val="FF0000"/>
                </a:solidFill>
              </a:rPr>
              <a:t>facilitate the task </a:t>
            </a:r>
            <a:r>
              <a:rPr lang="en-US" sz="1800" dirty="0"/>
              <a:t>at hand</a:t>
            </a:r>
          </a:p>
          <a:p>
            <a:pPr lvl="2"/>
            <a:r>
              <a:rPr lang="en-US" sz="1600" dirty="0"/>
              <a:t>lookup – find a value</a:t>
            </a:r>
          </a:p>
          <a:p>
            <a:pPr lvl="2"/>
            <a:r>
              <a:rPr lang="en-US" sz="1600" dirty="0"/>
              <a:t>comparison – which is greater?</a:t>
            </a:r>
          </a:p>
          <a:p>
            <a:pPr lvl="2"/>
            <a:r>
              <a:rPr lang="en-US" sz="1600" dirty="0"/>
              <a:t>detection – find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Effect order failure: the </a:t>
            </a:r>
            <a:r>
              <a:rPr lang="en-US" sz="3600" i="1" dirty="0"/>
              <a:t>Challenger</a:t>
            </a:r>
            <a:r>
              <a:rPr lang="en-US" sz="3600" dirty="0"/>
              <a:t> disaster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Few events in history provide as compelling illustration of importance of appropriate ordering and display of information</a:t>
            </a:r>
          </a:p>
          <a:p>
            <a:pPr lvl="1"/>
            <a:r>
              <a:rPr lang="en-US" sz="1600" dirty="0"/>
              <a:t>On January 28, 1968, the space shuttle Challenger exploded on take-off.</a:t>
            </a:r>
          </a:p>
          <a:p>
            <a:pPr lvl="1"/>
            <a:r>
              <a:rPr lang="en-US" sz="1600" dirty="0"/>
              <a:t>The cause was later determined to be that rubber O-rings failed due to cold weather</a:t>
            </a:r>
          </a:p>
          <a:p>
            <a:r>
              <a:rPr lang="en-US" sz="2000" dirty="0"/>
              <a:t>Tables and charts presented to NASA by Thiokol engineers showed data from prior launches ordered by </a:t>
            </a:r>
            <a:r>
              <a:rPr lang="en-US" sz="2000" dirty="0">
                <a:solidFill>
                  <a:srgbClr val="FF0000"/>
                </a:solidFill>
              </a:rPr>
              <a:t>time</a:t>
            </a:r>
            <a:r>
              <a:rPr lang="en-US" sz="2000" dirty="0"/>
              <a:t> (launch number), rather than by </a:t>
            </a:r>
            <a:r>
              <a:rPr lang="en-US" sz="2000" dirty="0">
                <a:solidFill>
                  <a:srgbClr val="FF0000"/>
                </a:solidFill>
              </a:rPr>
              <a:t>temperature</a:t>
            </a:r>
            <a:r>
              <a:rPr lang="en-US" sz="2000" dirty="0"/>
              <a:t>—the crucial factor.</a:t>
            </a:r>
          </a:p>
          <a:p>
            <a:r>
              <a:rPr lang="en-US" sz="2000" dirty="0"/>
              <a:t>The engineers’ charts were also remarkable for information obfuscation: “erosion depth” (O-ring damage), “blow-by” (soot on O-rings), …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89" y="4343393"/>
            <a:ext cx="595788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016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" y="228036"/>
            <a:ext cx="879348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15" y="860028"/>
            <a:ext cx="4504644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Visual explanation: Physics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3415" y="2248823"/>
            <a:ext cx="450464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NASA appointed members of the Rogers Commission to investigate the cause of the disaster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the noted physicist Richard Feynman discovered the cause: at low temperature, O-rings became brittle and were subject to failure</a:t>
            </a:r>
          </a:p>
          <a:p>
            <a:pPr indent="-228600">
              <a:lnSpc>
                <a:spcPct val="90000"/>
              </a:lnSpc>
            </a:pPr>
            <a:r>
              <a:rPr lang="en-US" sz="2100" dirty="0">
                <a:solidFill>
                  <a:schemeClr val="accent1"/>
                </a:solidFill>
              </a:rPr>
              <a:t>in his testimony, he demonstrated the effect by plunging a rubber O-ring into a cup of ice water</a:t>
            </a:r>
          </a:p>
          <a:p>
            <a:pPr indent="-228600">
              <a:lnSpc>
                <a:spcPct val="90000"/>
              </a:lnSpc>
            </a:pP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0349" y="699706"/>
            <a:ext cx="3086100" cy="5477256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27193" b="2"/>
          <a:stretch/>
        </p:blipFill>
        <p:spPr>
          <a:xfrm>
            <a:off x="5642869" y="862763"/>
            <a:ext cx="2841061" cy="51511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2408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accent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>
              <a:solidFill>
                <a:schemeClr val="accent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2027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explanation: Graphics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Subsequent statistical analysis showed the relationship between launch temperature and O-ring failures</a:t>
            </a:r>
          </a:p>
          <a:p>
            <a:r>
              <a:rPr lang="en-US" sz="2000" dirty="0"/>
              <a:t>As Tufte (1997) notes: the fatal flaw was in the </a:t>
            </a:r>
            <a:r>
              <a:rPr lang="en-US" sz="2000" dirty="0">
                <a:solidFill>
                  <a:srgbClr val="0070C0"/>
                </a:solidFill>
              </a:rPr>
              <a:t>ordering</a:t>
            </a:r>
            <a:r>
              <a:rPr lang="en-US" sz="2000" dirty="0"/>
              <a:t> of the data.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62500" y="1740931"/>
            <a:ext cx="3899900" cy="3557237"/>
            <a:chOff x="3962400" y="1233883"/>
            <a:chExt cx="4700000" cy="40642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233883"/>
              <a:ext cx="4700000" cy="406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16200000">
              <a:off x="3771900" y="3314700"/>
              <a:ext cx="1981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Challenger launch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62000" y="36576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shown here is the result of a statistical model fit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thick</a:t>
            </a:r>
            <a:r>
              <a:rPr lang="en-US" dirty="0"/>
              <a:t> line shows the predicted value of failure vs.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dotted lines show uncertainty of the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2563623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" y="2057400"/>
            <a:ext cx="7010760" cy="4026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version of the previous graph alters the scales and describes  the story in text annotations</a:t>
            </a:r>
          </a:p>
        </p:txBody>
      </p:sp>
    </p:spTree>
    <p:extLst>
      <p:ext uri="{BB962C8B-B14F-4D97-AF65-F5344CB8AC3E}">
        <p14:creationId xmlns:p14="http://schemas.microsoft.com/office/powerpoint/2010/main" val="1321666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see trends, patterns, anomalies: </a:t>
            </a:r>
            <a:r>
              <a:rPr lang="en-US" sz="2000" b="1" dirty="0"/>
              <a:t>Sort unordered factors by means or medians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1796647"/>
            <a:ext cx="297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barley yields</a:t>
            </a:r>
          </a:p>
          <a:p>
            <a:r>
              <a:rPr lang="en-US" dirty="0"/>
              <a:t>10 varieties x 6 sites x 2 years</a:t>
            </a:r>
          </a:p>
          <a:p>
            <a:endParaRPr lang="en-US" dirty="0"/>
          </a:p>
          <a:p>
            <a:r>
              <a:rPr lang="en-US" dirty="0"/>
              <a:t>3 way dot plot, sorted by main effect means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has the highest yield?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variety is highest on average?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site stands out in pattern over year?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1828800"/>
            <a:ext cx="5108095" cy="4525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83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Variety</a:t>
            </a:r>
          </a:p>
        </p:txBody>
      </p:sp>
    </p:spTree>
    <p:extLst>
      <p:ext uri="{BB962C8B-B14F-4D97-AF65-F5344CB8AC3E}">
        <p14:creationId xmlns:p14="http://schemas.microsoft.com/office/powerpoint/2010/main" val="81092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Tables are often presented with rows/cols ordered </a:t>
            </a:r>
            <a:r>
              <a:rPr lang="en-US" sz="2000" dirty="0">
                <a:solidFill>
                  <a:srgbClr val="FF0000"/>
                </a:solidFill>
              </a:rPr>
              <a:t>alphabetically</a:t>
            </a:r>
          </a:p>
          <a:p>
            <a:pPr lvl="1"/>
            <a:r>
              <a:rPr lang="en-US" sz="1800" dirty="0"/>
              <a:t>good for lookup</a:t>
            </a:r>
          </a:p>
          <a:p>
            <a:pPr lvl="1"/>
            <a:r>
              <a:rPr lang="en-US" sz="1800" dirty="0"/>
              <a:t>bad for seeing patterns, trends, anomalies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6" y="2362200"/>
            <a:ext cx="7409524" cy="40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65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Better: sort rows/cols by means/medians</a:t>
            </a:r>
          </a:p>
          <a:p>
            <a:r>
              <a:rPr lang="en-US" sz="2000" dirty="0"/>
              <a:t>Shade cells according to residual from additive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7457143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4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Tabular displays: Main effect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Yield difference, </a:t>
            </a:r>
            <a:r>
              <a:rPr lang="el-GR" sz="2000" dirty="0"/>
              <a:t>Δ</a:t>
            </a:r>
            <a:r>
              <a:rPr lang="en-US" sz="2000" dirty="0" err="1"/>
              <a:t>y</a:t>
            </a:r>
            <a:r>
              <a:rPr lang="en-US" sz="2000" baseline="-25000" dirty="0" err="1"/>
              <a:t>ij</a:t>
            </a:r>
            <a:r>
              <a:rPr lang="en-US" sz="2000" dirty="0"/>
              <a:t> = 1931 – 1932 by Variety &amp; Site</a:t>
            </a:r>
          </a:p>
          <a:p>
            <a:pPr marL="400050" lvl="1" indent="0">
              <a:buNone/>
            </a:pPr>
            <a:r>
              <a:rPr lang="en-US" sz="1600" b="1" dirty="0"/>
              <a:t>Ordered:</a:t>
            </a:r>
            <a:r>
              <a:rPr lang="en-US" sz="1600" dirty="0"/>
              <a:t> by row and column means; </a:t>
            </a:r>
            <a:r>
              <a:rPr lang="en-US" sz="1600" b="1" dirty="0"/>
              <a:t>shaded:</a:t>
            </a:r>
            <a:r>
              <a:rPr lang="en-US" sz="1600" dirty="0"/>
              <a:t> by value (|</a:t>
            </a:r>
            <a:r>
              <a:rPr lang="el-GR" sz="1600" dirty="0"/>
              <a:t> 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| &gt; {2,3} × </a:t>
            </a:r>
            <a:r>
              <a:rPr lang="el-GR" sz="1600" dirty="0"/>
              <a:t>σ</a:t>
            </a:r>
            <a:r>
              <a:rPr lang="en-US" sz="1600" dirty="0"/>
              <a:t> (</a:t>
            </a:r>
            <a:r>
              <a:rPr lang="el-GR" sz="1600" dirty="0"/>
              <a:t>Δ</a:t>
            </a:r>
            <a:r>
              <a:rPr lang="en-US" sz="1600" dirty="0" err="1"/>
              <a:t>y</a:t>
            </a:r>
            <a:r>
              <a:rPr lang="en-US" sz="1600" baseline="-25000" dirty="0" err="1"/>
              <a:t>ij</a:t>
            </a:r>
            <a:r>
              <a:rPr lang="en-US" sz="1600" dirty="0"/>
              <a:t> ) )</a:t>
            </a:r>
          </a:p>
          <a:p>
            <a:pPr marL="400050" lvl="1" indent="0">
              <a:buNone/>
            </a:pPr>
            <a:r>
              <a:rPr lang="en-US" sz="1600" dirty="0"/>
              <a:t>What features stand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93334" cy="39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Weekly readings – see the course </a:t>
            </a:r>
            <a:r>
              <a:rPr lang="en-US" dirty="0">
                <a:hlinkClick r:id="rId2"/>
              </a:rPr>
              <a:t>web</a:t>
            </a:r>
            <a:r>
              <a:rPr lang="en-US" dirty="0"/>
              <a:t> site for updates</a:t>
            </a:r>
          </a:p>
          <a:p>
            <a:r>
              <a:rPr lang="en-US" dirty="0"/>
              <a:t>Discussion – no formal grade, but please contribute</a:t>
            </a:r>
          </a:p>
          <a:p>
            <a:r>
              <a:rPr lang="en-US" dirty="0"/>
              <a:t>Discussion leader (20%)</a:t>
            </a:r>
          </a:p>
          <a:p>
            <a:pPr lvl="1"/>
            <a:r>
              <a:rPr lang="en-US" dirty="0"/>
              <a:t>Each week 1-2 of you will lead a brief discussion on one of the readings or sub-topics (~ 5-8 min.)</a:t>
            </a:r>
          </a:p>
          <a:p>
            <a:r>
              <a:rPr lang="en-US" dirty="0"/>
              <a:t>Class presentation (40%)</a:t>
            </a:r>
          </a:p>
          <a:p>
            <a:pPr lvl="1"/>
            <a:r>
              <a:rPr lang="en-US" dirty="0"/>
              <a:t>In the last week, each person will give a ~ 20 min presentation on a topic of research, application or software related to data visualization</a:t>
            </a:r>
          </a:p>
          <a:p>
            <a:r>
              <a:rPr lang="en-US" dirty="0"/>
              <a:t>Research proposal (40%)</a:t>
            </a:r>
          </a:p>
          <a:p>
            <a:pPr lvl="1"/>
            <a:r>
              <a:rPr lang="en-US" dirty="0"/>
              <a:t>Prepare a brief research proposal on a data visualization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display: Two-way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5295238" cy="536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219200"/>
            <a:ext cx="2819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Tukey</a:t>
            </a:r>
            <a:r>
              <a:rPr lang="en-US" sz="2000" dirty="0"/>
              <a:t> two-way plot of average barley yield</a:t>
            </a:r>
          </a:p>
          <a:p>
            <a:endParaRPr lang="en-US" dirty="0"/>
          </a:p>
          <a:p>
            <a:r>
              <a:rPr lang="en-US" dirty="0"/>
              <a:t>If there is no interaction,</a:t>
            </a:r>
          </a:p>
          <a:p>
            <a:r>
              <a:rPr lang="en-US" dirty="0"/>
              <a:t>     </a:t>
            </a:r>
            <a:r>
              <a:rPr lang="en-US" dirty="0" err="1"/>
              <a:t>y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site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variety</a:t>
            </a:r>
          </a:p>
          <a:p>
            <a:endParaRPr lang="en-US" baseline="-25000" dirty="0"/>
          </a:p>
          <a:p>
            <a:r>
              <a:rPr lang="en-US" dirty="0"/>
              <a:t>Site &amp; variety effects sorted automatically</a:t>
            </a:r>
          </a:p>
          <a:p>
            <a:r>
              <a:rPr lang="en-US" dirty="0"/>
              <a:t>Effects are spaced by fitted values</a:t>
            </a:r>
          </a:p>
          <a:p>
            <a:endParaRPr lang="en-US" dirty="0"/>
          </a:p>
          <a:p>
            <a:r>
              <a:rPr lang="en-US" dirty="0"/>
              <a:t>More variation among sites than varieties</a:t>
            </a:r>
          </a:p>
          <a:p>
            <a:r>
              <a:rPr lang="en-US" dirty="0"/>
              <a:t>Waseca best, by a wide margin</a:t>
            </a:r>
          </a:p>
        </p:txBody>
      </p:sp>
    </p:spTree>
    <p:extLst>
      <p:ext uri="{BB962C8B-B14F-4D97-AF65-F5344CB8AC3E}">
        <p14:creationId xmlns:p14="http://schemas.microsoft.com/office/powerpoint/2010/main" val="1177916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Multivariate data: correlation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 </a:t>
            </a:r>
            <a:r>
              <a:rPr lang="en-US" b="1" i="1" dirty="0"/>
              <a:t>variables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  <a:p>
            <a:r>
              <a:rPr lang="en-US" dirty="0"/>
              <a:t>Arrange </a:t>
            </a:r>
            <a:r>
              <a:rPr lang="en-US" b="1" i="1" dirty="0"/>
              <a:t>observations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Similar variables are contiguous</a:t>
            </a:r>
          </a:p>
          <a:p>
            <a:pPr lvl="1"/>
            <a:r>
              <a:rPr lang="en-US" dirty="0"/>
              <a:t>Ordered to show patterns of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84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7467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Errors   Hits    Homer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   RBI   Runs  Walks  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1.0000 0.3421  0.70350 0.3040 -0.16160  0.0500 -0.0434 0.0629  0.179 0.1025 -0.0851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0.3421 1.0000  0.32558 0.9640  0.55510  0.4149  0.3096 0.7960  0.900 0.6244  0.0127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0.7035 0.3256  1.00000 0.2799 -0.00974 -0.0208  0.0753 0.1502  0.193 0.0819 -0.1565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0.3040 0.9640  0.27988 1.0000  0.53063  0.4496  0.2997 0.7885  0.911 0.5873  0.0186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-0.1616 0.5551 -0.00974 0.5306  1.00000  0.3398  0.2509 0.8491  0.631 0.4405  0.1135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0.0500 0.4149 -0.02080 0.4496  0.33983  1.0000  0.2245 0.4441  0.426 0.4324  0.5374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-0.0434 0.3096  0.07531 0.2997  0.25093  0.2245  1.0000 0.3121  0.271 0.2809 -0.0200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0.0629 0.7960  0.15015 0.7885  0.84911  0.4441  0.3121 1.0000  0.779 0.5695  0.1297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0.1793 0.8998  0.19261 0.9106  0.63108  0.4256  0.2712 0.7787  1.000 0.6970 -0.0120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0.1025 0.6244  0.08194 0.5873  0.44045  0.4324  0.2809 0.5695  0.697 1.0000  0.1348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-0.0851 0.0127 -0.15651 0.0186  0.11349  0.5374 -0.0200 0.1297 -0.012 0.1348  1.0000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72000"/>
            <a:ext cx="6324600" cy="209288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round(100*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(bb))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Assists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Errors Hits Homer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Putouts RBI Runs Walks Years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Assists     100    34     70   30   -16      5      -4   6   18    10    -9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Atbat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34   100     33   96    56     41      31  80   90    62     1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      70    33    100   28    -1     -2       8  15   19     8   -16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Hits         30    96     28  100    53     45      30  79   91    59     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Homer       -16    56     -1   53   100     34      25  85   63    44    11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logSal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    41     -2   45    34    100      22  44   43    43    54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Putouts      -4    31      8   30    25     22     100  31   27    28    -2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RBI           6    80     15   79    85     44      31 100   78    57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Runs         18    90     19   91    63     43      27  78  100    70    -1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Walks        10    62      8   59    44     43      28  57   70   100    13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Years        -9     1    -16    2    11     54      -2  13   -1    13   100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Baseball data: Batting, fielding and (log) Salary</a:t>
            </a:r>
          </a:p>
          <a:p>
            <a:r>
              <a:rPr lang="en-US" sz="1600" dirty="0"/>
              <a:t>Nobody wants to see all those decimals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8543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going to present the numbers, round a lot</a:t>
            </a:r>
          </a:p>
        </p:txBody>
      </p:sp>
    </p:spTree>
    <p:extLst>
      <p:ext uri="{BB962C8B-B14F-4D97-AF65-F5344CB8AC3E}">
        <p14:creationId xmlns:p14="http://schemas.microsoft.com/office/powerpoint/2010/main" val="19921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ordering: </a:t>
            </a:r>
            <a:r>
              <a:rPr lang="en-US" dirty="0" err="1"/>
              <a:t>corrgrams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97143" cy="14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95599"/>
            <a:ext cx="3713333" cy="3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7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Rendering</a:t>
            </a:r>
            <a:r>
              <a:rPr lang="en-US" dirty="0"/>
              <a:t>: a correlation value can be displayed in different ways, for different tasks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971800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 ordering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PCA finds weighted sums of variable to maximize variance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Angles between vectors reflect the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 </a:t>
            </a:r>
            <a:r>
              <a:rPr lang="en-US" dirty="0"/>
              <a:t>Arrange variables in the order of their angles</a:t>
            </a:r>
          </a:p>
        </p:txBody>
      </p:sp>
    </p:spTree>
    <p:extLst>
      <p:ext uri="{BB962C8B-B14F-4D97-AF65-F5344CB8AC3E}">
        <p14:creationId xmlns:p14="http://schemas.microsoft.com/office/powerpoint/2010/main" val="105515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8095" cy="499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</a:t>
            </a:r>
            <a:r>
              <a:rPr lang="en-US" dirty="0" err="1"/>
              <a:t>corrgram</a:t>
            </a:r>
            <a:r>
              <a:rPr lang="en-US" dirty="0"/>
              <a:t> display of the correlations among the baseball statistics, with the variables ordered </a:t>
            </a:r>
            <a:r>
              <a:rPr lang="en-US" dirty="0">
                <a:solidFill>
                  <a:srgbClr val="FF0000"/>
                </a:solidFill>
              </a:rPr>
              <a:t>alphabetically</a:t>
            </a:r>
          </a:p>
        </p:txBody>
      </p:sp>
    </p:spTree>
    <p:extLst>
      <p:ext uri="{BB962C8B-B14F-4D97-AF65-F5344CB8AC3E}">
        <p14:creationId xmlns:p14="http://schemas.microsoft.com/office/powerpoint/2010/main" val="971081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Baseball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371600"/>
            <a:ext cx="4760000" cy="4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display, with the variables sorted according to the angles between vectors in the PCA</a:t>
            </a:r>
          </a:p>
          <a:p>
            <a:endParaRPr lang="en-US" dirty="0"/>
          </a:p>
          <a:p>
            <a:r>
              <a:rPr lang="en-US" dirty="0"/>
              <a:t>Not that dramatic, but it isolates the positive &amp; negative correlations</a:t>
            </a:r>
          </a:p>
        </p:txBody>
      </p:sp>
    </p:spTree>
    <p:extLst>
      <p:ext uri="{BB962C8B-B14F-4D97-AF65-F5344CB8AC3E}">
        <p14:creationId xmlns:p14="http://schemas.microsoft.com/office/powerpoint/2010/main" val="3396577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Graphs: Good/Bad, Excellent/Evil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good writing, good graphical displays of data communicate ideas with: </a:t>
            </a:r>
          </a:p>
          <a:p>
            <a:pPr lvl="1"/>
            <a:r>
              <a:rPr lang="en-US" dirty="0"/>
              <a:t>clarity, </a:t>
            </a:r>
          </a:p>
          <a:p>
            <a:pPr lvl="1"/>
            <a:r>
              <a:rPr lang="en-US" dirty="0"/>
              <a:t>precision, and </a:t>
            </a:r>
          </a:p>
          <a:p>
            <a:pPr lvl="1"/>
            <a:r>
              <a:rPr lang="en-US" dirty="0"/>
              <a:t>efficiency– avoids graphic clutter </a:t>
            </a:r>
          </a:p>
          <a:p>
            <a:pPr lvl="1"/>
            <a:r>
              <a:rPr lang="en-US" dirty="0"/>
              <a:t>Even better: excellent graphs </a:t>
            </a:r>
            <a:r>
              <a:rPr lang="en-US" dirty="0">
                <a:solidFill>
                  <a:srgbClr val="FF0000"/>
                </a:solidFill>
              </a:rPr>
              <a:t>make the message obvious</a:t>
            </a:r>
          </a:p>
          <a:p>
            <a:r>
              <a:rPr lang="en-US" dirty="0"/>
              <a:t>Like poor writing, bad graphical displays: </a:t>
            </a:r>
          </a:p>
          <a:p>
            <a:pPr lvl="1"/>
            <a:r>
              <a:rPr lang="en-US" dirty="0"/>
              <a:t>distort or obscure the data, </a:t>
            </a:r>
          </a:p>
          <a:p>
            <a:pPr lvl="1"/>
            <a:r>
              <a:rPr lang="en-US" dirty="0"/>
              <a:t>make it harder to understand or compare, or </a:t>
            </a:r>
          </a:p>
          <a:p>
            <a:pPr lvl="1"/>
            <a:r>
              <a:rPr lang="en-US" dirty="0"/>
              <a:t>thwart the communicative effect the graph should convey.</a:t>
            </a:r>
          </a:p>
          <a:p>
            <a:pPr lvl="1"/>
            <a:r>
              <a:rPr lang="en-US" dirty="0"/>
              <a:t>Even worse: </a:t>
            </a:r>
            <a:r>
              <a:rPr lang="en-US" dirty="0">
                <a:solidFill>
                  <a:srgbClr val="FF0000"/>
                </a:solidFill>
              </a:rPr>
              <a:t>evil graphs distort, or mislead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graphs are easy in Excel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74" y="1898571"/>
            <a:ext cx="6845652" cy="3060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Friends don’t let friends use Excel for data visualization or statistics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5257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are wrong with this graph?</a:t>
            </a:r>
          </a:p>
        </p:txBody>
      </p:sp>
    </p:spTree>
    <p:extLst>
      <p:ext uri="{BB962C8B-B14F-4D97-AF65-F5344CB8AC3E}">
        <p14:creationId xmlns:p14="http://schemas.microsoft.com/office/powerpoint/2010/main" val="90042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charts are easy to abuse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1026" name="Picture 2" descr="http://www.datavis.ca/gallery/images/fox-news-pie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7" y="1981200"/>
            <a:ext cx="41529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3" y="1135702"/>
            <a:ext cx="670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wrong with these pictures?</a:t>
            </a:r>
          </a:p>
        </p:txBody>
      </p:sp>
      <p:pic>
        <p:nvPicPr>
          <p:cNvPr id="7" name="Picture 6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8FCCE61B-9C3D-4060-A288-6D7C2ED35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6627"/>
            <a:ext cx="3886200" cy="312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09FF0-4963-484B-869D-3C43A64B4126}"/>
              </a:ext>
            </a:extLst>
          </p:cNvPr>
          <p:cNvSpPr txBox="1"/>
          <p:nvPr/>
        </p:nvSpPr>
        <p:spPr>
          <a:xfrm>
            <a:off x="1447800" y="515547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l-GR" sz="2800" dirty="0"/>
              <a:t>π</a:t>
            </a:r>
            <a:r>
              <a:rPr lang="en-US" sz="2800" dirty="0"/>
              <a:t> = 193%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7500D1-184C-40ED-9AFF-1234B71A74A8}"/>
              </a:ext>
            </a:extLst>
          </p:cNvPr>
          <p:cNvSpPr/>
          <p:nvPr/>
        </p:nvSpPr>
        <p:spPr>
          <a:xfrm>
            <a:off x="5998258" y="5155477"/>
            <a:ext cx="1795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1 </a:t>
            </a:r>
            <a:r>
              <a:rPr lang="el-GR" sz="2800" dirty="0">
                <a:solidFill>
                  <a:prstClr val="black"/>
                </a:solidFill>
              </a:rPr>
              <a:t>π</a:t>
            </a:r>
            <a:r>
              <a:rPr lang="en-US" sz="2800" dirty="0">
                <a:solidFill>
                  <a:prstClr val="black"/>
                </a:solidFill>
              </a:rPr>
              <a:t> = 178%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E926-6F38-44A3-B0F8-6CA4C654BD60}"/>
              </a:ext>
            </a:extLst>
          </p:cNvPr>
          <p:cNvSpPr txBox="1"/>
          <p:nvPr/>
        </p:nvSpPr>
        <p:spPr>
          <a:xfrm>
            <a:off x="457200" y="5867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graphic designers so often get this wrong?</a:t>
            </a:r>
          </a:p>
        </p:txBody>
      </p:sp>
    </p:spTree>
    <p:extLst>
      <p:ext uri="{BB962C8B-B14F-4D97-AF65-F5344CB8AC3E}">
        <p14:creationId xmlns:p14="http://schemas.microsoft.com/office/powerpoint/2010/main" val="35928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CDE-6ED1-4643-97C5-2EBB0E99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 chart merriment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D062-35DF-4B46-A2D3-EA6A28EC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 descr="C:\Dropbox\Documents\TOGS\ch05-playfair\fig\pie-eaten.jpg">
            <a:extLst>
              <a:ext uri="{FF2B5EF4-FFF2-40B4-BE49-F238E27FC236}">
                <a16:creationId xmlns:a16="http://schemas.microsoft.com/office/drawing/2014/main" id="{6FC22537-8B13-4003-A69E-F3E09E4B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" y="1143000"/>
            <a:ext cx="389106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5E4C183-8A08-4E87-9258-B16494A3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3860070"/>
            <a:ext cx="484414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940E2-C0C1-4A6E-82DB-4ED01F7D2FDE}"/>
              </a:ext>
            </a:extLst>
          </p:cNvPr>
          <p:cNvSpPr txBox="1"/>
          <p:nvPr/>
        </p:nvSpPr>
        <p:spPr>
          <a:xfrm>
            <a:off x="5181600" y="1295400"/>
            <a:ext cx="347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hand, pie charts are a great source of merriment for people interested in graphics</a:t>
            </a:r>
          </a:p>
          <a:p>
            <a:endParaRPr lang="en-US" dirty="0"/>
          </a:p>
          <a:p>
            <a:r>
              <a:rPr lang="en-US" dirty="0"/>
              <a:t>But: how much </a:t>
            </a:r>
            <a:r>
              <a:rPr lang="el-GR" dirty="0"/>
              <a:t>π</a:t>
            </a:r>
            <a:r>
              <a:rPr lang="en-US" dirty="0"/>
              <a:t> have I eaten?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FC75-CF75-43D2-ADCC-32040A1A3A2E}"/>
              </a:ext>
            </a:extLst>
          </p:cNvPr>
          <p:cNvSpPr txBox="1"/>
          <p:nvPr/>
        </p:nvSpPr>
        <p:spPr>
          <a:xfrm>
            <a:off x="5178019" y="3855720"/>
            <a:ext cx="347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perceptual ideas make this a great joke and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C9CB0-EBE8-49DA-9AA9-B1FBC2AB96AB}"/>
              </a:ext>
            </a:extLst>
          </p:cNvPr>
          <p:cNvSpPr txBox="1"/>
          <p:nvPr/>
        </p:nvSpPr>
        <p:spPr>
          <a:xfrm rot="10800000">
            <a:off x="5486400" y="4953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the pyramid, it’s hard to see the pie.</a:t>
            </a:r>
          </a:p>
        </p:txBody>
      </p:sp>
    </p:spTree>
    <p:extLst>
      <p:ext uri="{BB962C8B-B14F-4D97-AF65-F5344CB8AC3E}">
        <p14:creationId xmlns:p14="http://schemas.microsoft.com/office/powerpoint/2010/main" val="3248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Books </a:t>
            </a:r>
            <a:r>
              <a:rPr lang="en-US"/>
              <a:t>&amp; Readings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3336" y="1192292"/>
            <a:ext cx="8246531" cy="1097280"/>
            <a:chOff x="440269" y="1371600"/>
            <a:chExt cx="8246531" cy="1097280"/>
          </a:xfrm>
        </p:grpSpPr>
        <p:sp>
          <p:nvSpPr>
            <p:cNvPr id="7" name="TextBox 6"/>
            <p:cNvSpPr txBox="1"/>
            <p:nvPr/>
          </p:nvSpPr>
          <p:spPr>
            <a:xfrm>
              <a:off x="1447800" y="13716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Colin Ware, </a:t>
              </a:r>
              <a:r>
                <a:rPr lang="en-US" i="1" dirty="0"/>
                <a:t>Information Visualization</a:t>
              </a:r>
              <a:r>
                <a:rPr lang="en-US" dirty="0"/>
                <a:t>, 3</a:t>
              </a:r>
              <a:r>
                <a:rPr lang="en-US" baseline="30000" dirty="0"/>
                <a:t>rd</a:t>
              </a:r>
              <a:r>
                <a:rPr lang="en-US" dirty="0"/>
                <a:t> Ed.</a:t>
              </a:r>
            </a:p>
            <a:p>
              <a:r>
                <a:rPr lang="en-US" sz="1400" dirty="0"/>
                <a:t>What perceptual science has to say about data visualization, from a bottom-up perspective</a:t>
              </a:r>
            </a:p>
            <a:p>
              <a:r>
                <a:rPr lang="en-US" sz="1200" dirty="0"/>
                <a:t>Course notes at: </a:t>
              </a:r>
              <a:r>
                <a:rPr lang="en-US" sz="1200" dirty="0">
                  <a:hlinkClick r:id="rId2"/>
                </a:rPr>
                <a:t>http://ccom.unh.edu/vislab/VisCourse/index.html</a:t>
              </a:r>
              <a:r>
                <a:rPr lang="en-US" sz="1200" dirty="0"/>
                <a:t> </a:t>
              </a:r>
            </a:p>
          </p:txBody>
        </p:sp>
        <p:pic>
          <p:nvPicPr>
            <p:cNvPr id="1026" name="Picture 2" descr="C:\Dropbox\Documents\6135\images\books\wa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69" y="1371600"/>
              <a:ext cx="85725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58871" y="2590800"/>
            <a:ext cx="8310996" cy="1097280"/>
            <a:chOff x="358871" y="2590800"/>
            <a:chExt cx="8310996" cy="1097280"/>
          </a:xfrm>
        </p:grpSpPr>
        <p:sp>
          <p:nvSpPr>
            <p:cNvPr id="13" name="TextBox 12"/>
            <p:cNvSpPr txBox="1"/>
            <p:nvPr/>
          </p:nvSpPr>
          <p:spPr>
            <a:xfrm>
              <a:off x="1430867" y="2819400"/>
              <a:ext cx="723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Alberto Cairo, </a:t>
              </a:r>
              <a:r>
                <a:rPr lang="en-US" i="1" dirty="0"/>
                <a:t>The Truthful Art</a:t>
              </a:r>
              <a:endParaRPr lang="en-US" dirty="0"/>
            </a:p>
            <a:p>
              <a:r>
                <a:rPr lang="en-US" sz="1400" dirty="0"/>
                <a:t>Information graphics from a communication perspective</a:t>
              </a:r>
            </a:p>
            <a:p>
              <a:r>
                <a:rPr lang="en-US" sz="1200" dirty="0"/>
                <a:t>Blog: </a:t>
              </a:r>
              <a:r>
                <a:rPr lang="en-US" sz="1200" dirty="0">
                  <a:hlinkClick r:id="rId4"/>
                </a:rPr>
                <a:t>http://www.thefunctionalart.com/</a:t>
              </a:r>
              <a:r>
                <a:rPr lang="en-US" sz="1200" dirty="0"/>
                <a:t> </a:t>
              </a:r>
            </a:p>
          </p:txBody>
        </p:sp>
        <p:pic>
          <p:nvPicPr>
            <p:cNvPr id="1029" name="Picture 5" descr="C:\Dropbox\Documents\6135\images\books\Cairo-TruthfulAr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71" y="2590800"/>
              <a:ext cx="921715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15104" y="3886200"/>
            <a:ext cx="7865529" cy="1097280"/>
            <a:chOff x="440271" y="4267200"/>
            <a:chExt cx="7865529" cy="1097280"/>
          </a:xfrm>
        </p:grpSpPr>
        <p:pic>
          <p:nvPicPr>
            <p:cNvPr id="3" name="Picture 2" descr="C:\Dropbox\Documents\6135\images\books\Kosslyn-ElementsOfGraphDesign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71" y="4267200"/>
              <a:ext cx="725657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524000" y="4267200"/>
              <a:ext cx="6781800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Steven </a:t>
              </a:r>
              <a:r>
                <a:rPr lang="en-US" dirty="0" err="1"/>
                <a:t>Kosslyn</a:t>
              </a:r>
              <a:r>
                <a:rPr lang="en-US" dirty="0"/>
                <a:t>, </a:t>
              </a:r>
              <a:r>
                <a:rPr lang="en-US" i="1" dirty="0"/>
                <a:t>Elements of Graph Design</a:t>
              </a:r>
            </a:p>
            <a:p>
              <a:r>
                <a:rPr lang="en-US" sz="1400" dirty="0"/>
                <a:t>A cognitive psychologist looks at graphs and presents some do’s and don’ts. There are better books like this today.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8475" y="5257800"/>
            <a:ext cx="8118775" cy="1097280"/>
            <a:chOff x="488475" y="5257800"/>
            <a:chExt cx="8118775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5257800"/>
              <a:ext cx="718719" cy="10972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47799" y="52578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8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9"/>
                </a:rPr>
                <a:t>http://sape.inf.usi.ch/quick-reference/ggplot2/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10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2050" name="Picture 2" descr="C:\Dropbox\Documents\TOGS\ch05-playfair\fig\album-1883-navigation-bott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984090" cy="33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41020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Album de </a:t>
            </a:r>
            <a:r>
              <a:rPr lang="en-US" sz="1400" i="1" dirty="0" err="1"/>
              <a:t>Statistique</a:t>
            </a:r>
            <a:r>
              <a:rPr lang="en-US" sz="1400" i="1" dirty="0"/>
              <a:t> </a:t>
            </a:r>
            <a:r>
              <a:rPr lang="en-US" sz="1400" i="1" dirty="0" err="1"/>
              <a:t>Graphique</a:t>
            </a:r>
            <a:r>
              <a:rPr lang="en-US" sz="1400" dirty="0"/>
              <a:t>, 1885, plate 17.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1676400"/>
            <a:ext cx="297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graphic uses pie charts to show the transport of different kinds of goods  to the ports of Paris and the principal maritime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size of each pie reflects </a:t>
            </a:r>
            <a:r>
              <a:rPr lang="en-US" sz="1600" dirty="0">
                <a:solidFill>
                  <a:srgbClr val="FF0000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sectors reflect </a:t>
            </a:r>
            <a:r>
              <a:rPr lang="en-US" sz="1600" dirty="0">
                <a:solidFill>
                  <a:srgbClr val="FF0000"/>
                </a:solidFill>
              </a:rPr>
              <a:t>relative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places them in </a:t>
            </a:r>
            <a:r>
              <a:rPr lang="en-US" sz="1600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421378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pie charts are usually evil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3695"/>
            <a:ext cx="7139940" cy="323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was the intent of the designer of this graphic?</a:t>
            </a:r>
          </a:p>
          <a:p>
            <a:r>
              <a:rPr lang="en-US" dirty="0"/>
              <a:t>Which category led to the greatest total deaths?</a:t>
            </a:r>
          </a:p>
          <a:p>
            <a:r>
              <a:rPr lang="en-US" dirty="0"/>
              <a:t>What was the proportion of deaths due to strokes?</a:t>
            </a:r>
          </a:p>
          <a:p>
            <a:r>
              <a:rPr lang="en-US" dirty="0"/>
              <a:t>Did more people die from strokes vs. accidents? </a:t>
            </a:r>
          </a:p>
        </p:txBody>
      </p:sp>
    </p:spTree>
    <p:extLst>
      <p:ext uri="{BB962C8B-B14F-4D97-AF65-F5344CB8AC3E}">
        <p14:creationId xmlns:p14="http://schemas.microsoft.com/office/powerpoint/2010/main" val="1090526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re-design makes it clearer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425"/>
            <a:ext cx="6934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Y-axis: Really evil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885715" cy="38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pie charts, double Y-axis graphs have caused more trouble than almost any 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3840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OMG, </a:t>
            </a:r>
            <a:r>
              <a:rPr lang="en-US" dirty="0">
                <a:solidFill>
                  <a:srgbClr val="C228FF"/>
                </a:solidFill>
              </a:rPr>
              <a:t>autism</a:t>
            </a:r>
            <a:r>
              <a:rPr lang="en-US" dirty="0"/>
              <a:t> has been increasing directly with sales of </a:t>
            </a:r>
            <a:r>
              <a:rPr lang="en-US" dirty="0">
                <a:solidFill>
                  <a:srgbClr val="FF0000"/>
                </a:solidFill>
              </a:rPr>
              <a:t>organic</a:t>
            </a:r>
            <a:r>
              <a:rPr lang="en-US" dirty="0"/>
              <a:t> food!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BAN ORGANIC FOOD!</a:t>
            </a:r>
          </a:p>
        </p:txBody>
      </p:sp>
    </p:spTree>
    <p:extLst>
      <p:ext uri="{BB962C8B-B14F-4D97-AF65-F5344CB8AC3E}">
        <p14:creationId xmlns:p14="http://schemas.microsoft.com/office/powerpoint/2010/main" val="3899798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But, can be used to great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3074" name="Picture 2" descr="C:\Dropbox\Documents\TOGS\ch05-playfair\fig\playfair-wh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7" y="2743200"/>
            <a:ext cx="7143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William Playfair invented the pie chart, line chart and bar chart.</a:t>
            </a:r>
          </a:p>
          <a:p>
            <a:r>
              <a:rPr lang="en-US" sz="1600" dirty="0"/>
              <a:t>In this figure, he shows 3 parallel time series over a 250-year period, 1560--1810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wages of a good mechanic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of wheat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reigning monarch</a:t>
            </a:r>
          </a:p>
          <a:p>
            <a:r>
              <a:rPr lang="en-US" sz="1600" dirty="0"/>
              <a:t>Goal: show that workers were better off most recently (1810) than in the past</a:t>
            </a:r>
          </a:p>
        </p:txBody>
      </p:sp>
    </p:spTree>
    <p:extLst>
      <p:ext uri="{BB962C8B-B14F-4D97-AF65-F5344CB8AC3E}">
        <p14:creationId xmlns:p14="http://schemas.microsoft.com/office/powerpoint/2010/main" val="3026960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Or, another graph would have been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098" name="Picture 2" descr="C:\Dropbox\Documents\TOGS\ch05-playfair\fig\whe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583694" cy="438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modern re-vision plots the ratio of price of wheat to wages directly</a:t>
            </a:r>
          </a:p>
        </p:txBody>
      </p:sp>
    </p:spTree>
    <p:extLst>
      <p:ext uri="{BB962C8B-B14F-4D97-AF65-F5344CB8AC3E}">
        <p14:creationId xmlns:p14="http://schemas.microsoft.com/office/powerpoint/2010/main" val="420540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more evil: No scales, no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219200"/>
            <a:ext cx="4846320" cy="4560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06299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http://www.politifact.com/truth-o-meter/statements/2015/oct/01/jason-chaffetz/chart-shown-planned-parenthood-hearing-misleading-/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Rep. Jason </a:t>
            </a:r>
            <a:r>
              <a:rPr lang="en-US" sz="1600" dirty="0" err="1"/>
              <a:t>Chaffetz</a:t>
            </a:r>
            <a:r>
              <a:rPr lang="en-US" sz="1600" dirty="0"/>
              <a:t>, R-Utah, sparred with Planned Parenthood president Cecile Richards during a high-profile hearing on Sept. 29, 2015 and presented this graph.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"</a:t>
            </a:r>
            <a:r>
              <a:rPr lang="en-US" sz="1600" i="1" dirty="0"/>
              <a:t>In pink, that's the reduction in the breast exams, and the red is the increase in the abortions. That's what's going on in your organization</a:t>
            </a:r>
            <a:r>
              <a:rPr lang="en-US" sz="1600" dirty="0"/>
              <a:t>.“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Created by an anti-abortion group it is a deliberate attempt to mislead.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1458167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00200"/>
            <a:ext cx="5143500" cy="3180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52600"/>
            <a:ext cx="2971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actual data from the Planned Parenthood reports used by Americans United for Life</a:t>
            </a:r>
          </a:p>
          <a:p>
            <a:endParaRPr lang="en-US" dirty="0"/>
          </a:p>
          <a:p>
            <a:r>
              <a:rPr lang="en-US" sz="1600" dirty="0"/>
              <a:t>The number of abortions was relatively steady.</a:t>
            </a:r>
          </a:p>
          <a:p>
            <a:endParaRPr lang="en-US" sz="1600" dirty="0"/>
          </a:p>
          <a:p>
            <a:r>
              <a:rPr lang="en-US" sz="1600" dirty="0"/>
              <a:t>Some services like pap smears, dropped due to changing medical standards about who should be screened and how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50292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are a few improvements that could be made to this graph?</a:t>
            </a:r>
          </a:p>
        </p:txBody>
      </p:sp>
    </p:spTree>
    <p:extLst>
      <p:ext uri="{BB962C8B-B14F-4D97-AF65-F5344CB8AC3E}">
        <p14:creationId xmlns:p14="http://schemas.microsoft.com/office/powerpoint/2010/main" val="41735676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Corrected graph, in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7150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a wider range of PP activities puts these data in context</a:t>
            </a:r>
          </a:p>
          <a:p>
            <a:endParaRPr lang="en-US" dirty="0"/>
          </a:p>
          <a:p>
            <a:r>
              <a:rPr lang="en-US" dirty="0"/>
              <a:t>PP activities were far higher for contraception and STD testing</a:t>
            </a:r>
          </a:p>
        </p:txBody>
      </p:sp>
    </p:spTree>
    <p:extLst>
      <p:ext uri="{BB962C8B-B14F-4D97-AF65-F5344CB8AC3E}">
        <p14:creationId xmlns:p14="http://schemas.microsoft.com/office/powerpoint/2010/main" val="2801399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5454-4A97-4C39-98EA-E882A813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Evil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17D60-B7F9-41AB-B7ED-A523E9F2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3D55-C9CB-4AF5-99FA-39A2E22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3" y="1143000"/>
            <a:ext cx="386523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DD3E4-0595-49AE-A08E-4A560E21F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" y="3877520"/>
            <a:ext cx="3831701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1057-3146-45C8-BEE6-1FFCDDE6A6A9}"/>
              </a:ext>
            </a:extLst>
          </p:cNvPr>
          <p:cNvSpPr txBox="1"/>
          <p:nvPr/>
        </p:nvSpPr>
        <p:spPr>
          <a:xfrm>
            <a:off x="4648200" y="1295400"/>
            <a:ext cx="403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say anything you want if you don’t show a scale for the vertical 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64F0A-C1AE-46E2-81FC-CC56D5B64B74}"/>
              </a:ext>
            </a:extLst>
          </p:cNvPr>
          <p:cNvSpPr txBox="1"/>
          <p:nvPr/>
        </p:nvSpPr>
        <p:spPr>
          <a:xfrm>
            <a:off x="4648200" y="3877520"/>
            <a:ext cx="4037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greatly distort the perception of difference or ratio by truncating the Y axis.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A80DB-0B55-4A2B-A9DF-368DA7EB9C64}"/>
              </a:ext>
            </a:extLst>
          </p:cNvPr>
          <p:cNvSpPr txBox="1"/>
          <p:nvPr/>
        </p:nvSpPr>
        <p:spPr>
          <a:xfrm>
            <a:off x="1371600" y="5050380"/>
            <a:ext cx="6858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850F7-2F4E-47A3-AE12-9F0399E6C0F6}"/>
              </a:ext>
            </a:extLst>
          </p:cNvPr>
          <p:cNvSpPr txBox="1"/>
          <p:nvPr/>
        </p:nvSpPr>
        <p:spPr>
          <a:xfrm>
            <a:off x="2385082" y="5044546"/>
            <a:ext cx="795733" cy="381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39.6%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0AC4-E307-480D-A954-73492D37A9A2}"/>
              </a:ext>
            </a:extLst>
          </p:cNvPr>
          <p:cNvSpPr txBox="1"/>
          <p:nvPr/>
        </p:nvSpPr>
        <p:spPr>
          <a:xfrm>
            <a:off x="4648200" y="2357645"/>
            <a:ext cx="403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 Do people judge the difference in heights or the ratio of heights?</a:t>
            </a:r>
          </a:p>
          <a:p>
            <a:endParaRPr lang="en-US" dirty="0"/>
          </a:p>
          <a:p>
            <a:r>
              <a:rPr lang="en-US" dirty="0"/>
              <a:t>A: It depends on the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4DCC1-F21C-4A28-B0AE-155E1319BF8D}"/>
              </a:ext>
            </a:extLst>
          </p:cNvPr>
          <p:cNvSpPr txBox="1"/>
          <p:nvPr/>
        </p:nvSpPr>
        <p:spPr>
          <a:xfrm>
            <a:off x="4648200" y="5181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truncation is/was the default in Excel! </a:t>
            </a:r>
          </a:p>
        </p:txBody>
      </p:sp>
    </p:spTree>
    <p:extLst>
      <p:ext uri="{BB962C8B-B14F-4D97-AF65-F5344CB8AC3E}">
        <p14:creationId xmlns:p14="http://schemas.microsoft.com/office/powerpoint/2010/main" val="176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books I like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7201" y="1228725"/>
            <a:ext cx="8229599" cy="1097280"/>
            <a:chOff x="457201" y="1295400"/>
            <a:chExt cx="8229599" cy="1097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295400"/>
              <a:ext cx="902513" cy="10972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05000" y="1295400"/>
              <a:ext cx="678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Tamara </a:t>
              </a:r>
              <a:r>
                <a:rPr lang="en-US" dirty="0" err="1"/>
                <a:t>Munzner</a:t>
              </a:r>
              <a:r>
                <a:rPr lang="en-US" dirty="0"/>
                <a:t> (2014), </a:t>
              </a:r>
              <a:r>
                <a:rPr lang="en-US" i="1" dirty="0"/>
                <a:t>Visualization Analysis &amp; Design</a:t>
              </a:r>
            </a:p>
            <a:p>
              <a:r>
                <a:rPr lang="en-US" sz="1400" dirty="0"/>
                <a:t>An attractive new book combining computer science and design perspectives</a:t>
              </a:r>
            </a:p>
            <a:p>
              <a:r>
                <a:rPr lang="en-US" sz="1400" dirty="0"/>
                <a:t>Web page: </a:t>
              </a:r>
              <a:r>
                <a:rPr lang="en-US" sz="1400" dirty="0">
                  <a:hlinkClick r:id="rId3"/>
                </a:rPr>
                <a:t>http://www.cs.ubc.ca/~tmm/vadbook/</a:t>
              </a:r>
              <a:r>
                <a:rPr lang="en-US" sz="1400" dirty="0"/>
                <a:t> with lots of illustrations &amp; lectures</a:t>
              </a:r>
            </a:p>
            <a:p>
              <a:endParaRPr lang="en-US" sz="1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67356" y="2554834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Claus Wilke(2019), </a:t>
            </a:r>
            <a:r>
              <a:rPr lang="en-US" i="1" dirty="0"/>
              <a:t>Fundamentals of Data Visualization</a:t>
            </a:r>
          </a:p>
          <a:p>
            <a:r>
              <a:rPr lang="en-US" sz="1400" dirty="0"/>
              <a:t>A detailed, practically oriented book on data visualization methods</a:t>
            </a:r>
          </a:p>
          <a:p>
            <a:r>
              <a:rPr lang="en-US" sz="1400" dirty="0"/>
              <a:t>Online: </a:t>
            </a:r>
            <a:r>
              <a:rPr lang="en-US" sz="1400" dirty="0">
                <a:hlinkClick r:id="rId4"/>
              </a:rPr>
              <a:t>https://clauswilke.com/dataviz/</a:t>
            </a:r>
            <a:r>
              <a:rPr lang="en-US" sz="1400" dirty="0"/>
              <a:t> </a:t>
            </a:r>
          </a:p>
          <a:p>
            <a:r>
              <a:rPr lang="en-US" sz="1400" dirty="0"/>
              <a:t>Course notes: </a:t>
            </a:r>
            <a:r>
              <a:rPr lang="en-US" sz="1400" dirty="0">
                <a:hlinkClick r:id="rId5"/>
              </a:rPr>
              <a:t>https://wilkelab.org/SDS375/</a:t>
            </a:r>
            <a:r>
              <a:rPr lang="en-US" sz="1400" dirty="0"/>
              <a:t>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7201" y="3933825"/>
            <a:ext cx="8153273" cy="1097280"/>
            <a:chOff x="533527" y="4114800"/>
            <a:chExt cx="8153273" cy="1097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27" y="4114800"/>
              <a:ext cx="826187" cy="10972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1200" y="4114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Manuel Lima, </a:t>
              </a:r>
              <a:r>
                <a:rPr lang="en-US" i="1" dirty="0"/>
                <a:t>The Book of Trees: Visualizing branches of knowledge</a:t>
              </a:r>
            </a:p>
            <a:p>
              <a:r>
                <a:rPr lang="en-US" sz="1400" dirty="0"/>
                <a:t>A visual delight; an entire history of tree-type diagrams</a:t>
              </a:r>
            </a:p>
            <a:p>
              <a:r>
                <a:rPr lang="en-US" sz="1400" dirty="0"/>
                <a:t>Blog: </a:t>
              </a:r>
              <a:r>
                <a:rPr lang="en-US" sz="1400" dirty="0">
                  <a:hlinkClick r:id="rId7"/>
                </a:rPr>
                <a:t>http://www.visualcomplexity.com/vc/blog/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1" y="5334000"/>
            <a:ext cx="8153273" cy="1097280"/>
            <a:chOff x="457201" y="5257800"/>
            <a:chExt cx="8153273" cy="1097280"/>
          </a:xfrm>
        </p:grpSpPr>
        <p:sp>
          <p:nvSpPr>
            <p:cNvPr id="9" name="TextBox 8"/>
            <p:cNvSpPr txBox="1"/>
            <p:nvPr/>
          </p:nvSpPr>
          <p:spPr>
            <a:xfrm>
              <a:off x="1904874" y="5257800"/>
              <a:ext cx="67056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Keiran</a:t>
              </a:r>
              <a:r>
                <a:rPr lang="en-US" dirty="0"/>
                <a:t> Healy, </a:t>
              </a:r>
              <a:r>
                <a:rPr lang="en-US" i="1" dirty="0"/>
                <a:t>Data Visualization: A Practical Introduction</a:t>
              </a:r>
            </a:p>
            <a:p>
              <a:r>
                <a:rPr lang="en-US" sz="1400" dirty="0"/>
                <a:t>An accessible primer on how to create effective graphics from data using ggplot2</a:t>
              </a:r>
            </a:p>
            <a:p>
              <a:r>
                <a:rPr lang="en-US" sz="1400" dirty="0"/>
                <a:t>Online: </a:t>
              </a:r>
              <a:r>
                <a:rPr lang="en-US" sz="1400" dirty="0">
                  <a:hlinkClick r:id="rId8"/>
                </a:rPr>
                <a:t>http://socvis.co</a:t>
              </a:r>
              <a:r>
                <a:rPr lang="en-US" sz="1400" dirty="0"/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5257800"/>
              <a:ext cx="877824" cy="1097280"/>
            </a:xfrm>
            <a:prstGeom prst="rect">
              <a:avLst/>
            </a:prstGeom>
          </p:spPr>
        </p:pic>
      </p:grpSp>
      <p:pic>
        <p:nvPicPr>
          <p:cNvPr id="12" name="Picture 11" descr="A picture containing text, bird, parrot&#10;&#10;Description automatically generated">
            <a:extLst>
              <a:ext uri="{FF2B5EF4-FFF2-40B4-BE49-F238E27FC236}">
                <a16:creationId xmlns:a16="http://schemas.microsoft.com/office/drawing/2014/main" id="{99DB646D-C3F5-4F66-9CC1-4C8F29187D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2" y="2564130"/>
            <a:ext cx="83812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2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6866D7-BC75-44B0-A538-2BB58B7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r="-1" b="-1"/>
          <a:stretch/>
        </p:blipFill>
        <p:spPr>
          <a:xfrm>
            <a:off x="240030" y="320040"/>
            <a:ext cx="8661654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7BDA-B657-4576-A74C-89E3217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09083"/>
            <a:ext cx="2167128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More evil: 3D bars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A77F0-2326-4DD4-95A3-60F3EBA36FA8}"/>
              </a:ext>
            </a:extLst>
          </p:cNvPr>
          <p:cNvSpPr txBox="1"/>
          <p:nvPr/>
        </p:nvSpPr>
        <p:spPr>
          <a:xfrm>
            <a:off x="3284982" y="5009083"/>
            <a:ext cx="523265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CBC found it irresistible to make 3D bars to show the 2015 election projection.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you think the smallest 5 bars are all the same height?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B97E7-A1C9-4AEA-AFA1-7B98FEEA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498" y="6556248"/>
            <a:ext cx="62113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70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831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Excellence: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1026" name="Picture 2" descr="C:\Users\friendly\Dropbox\Documents\6135\images\Abigail-section37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1"/>
            <a:ext cx="5843810" cy="39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study by Abigail Friendly (2017) wanted to show the use of benefits afforded to Toronto developers for their contributions of different types over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846" y="2133600"/>
            <a:ext cx="2133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 background scale from light to dark highlights the largest values</a:t>
            </a:r>
          </a:p>
          <a:p>
            <a:endParaRPr lang="en-US" sz="1600" dirty="0"/>
          </a:p>
          <a:p>
            <a:r>
              <a:rPr lang="en-US" sz="1600" dirty="0"/>
              <a:t>Most frequent benefits appear at the top</a:t>
            </a:r>
          </a:p>
          <a:p>
            <a:endParaRPr lang="en-US" sz="1600" dirty="0"/>
          </a:p>
          <a:p>
            <a:r>
              <a:rPr lang="en-US" sz="1600" dirty="0"/>
              <a:t>Can see overall trends and anomalies</a:t>
            </a:r>
          </a:p>
          <a:p>
            <a:endParaRPr lang="en-US" sz="1600" dirty="0"/>
          </a:p>
          <a:p>
            <a:r>
              <a:rPr lang="en-US" sz="1600" dirty="0"/>
              <a:t>What happened in 2014-2016?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1" y="6172200"/>
            <a:ext cx="769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Friendly, A. R. (2017). </a:t>
            </a:r>
            <a:r>
              <a:rPr lang="en-US" sz="1100" i="1" dirty="0"/>
              <a:t>Land Value Capture and Social Benefits: Toronto and São Paulo Compared</a:t>
            </a:r>
            <a:r>
              <a:rPr lang="en-US" sz="1100" dirty="0"/>
              <a:t>. IMFG Papers on Municipal Finance and Governance, No 33, University of Toronto, </a:t>
            </a:r>
            <a:r>
              <a:rPr lang="en-US" sz="1100" dirty="0">
                <a:hlinkClick r:id="rId3"/>
              </a:rPr>
              <a:t>https://munkschool.utoronto.ca/imfg/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506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1026" name="Picture 2" descr="C:\Dropbox\Documents\6135\images\probably-sherman-k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66800"/>
            <a:ext cx="34747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2103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https://www.cia.gov/library/center-for-the-study-of-intelligence/csi-publications/books-and-monographs/psychology-of-intelligence-analysis/fig18.gif/image.gif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71600"/>
            <a:ext cx="441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reports the results of a survey by Sherman Kent for the CIA with the question:</a:t>
            </a:r>
          </a:p>
          <a:p>
            <a:endParaRPr lang="en-US" dirty="0"/>
          </a:p>
          <a:p>
            <a:r>
              <a:rPr lang="en-US" i="1" dirty="0"/>
              <a:t>What [probability/number] would you assign to the phrase "[phrase]”</a:t>
            </a:r>
          </a:p>
          <a:p>
            <a:endParaRPr lang="en-US" i="1" dirty="0"/>
          </a:p>
          <a:p>
            <a:r>
              <a:rPr lang="en-US" dirty="0"/>
              <a:t>The goal was to contribute to an understanding of how intelligence analysts use these terms</a:t>
            </a:r>
          </a:p>
          <a:p>
            <a:endParaRPr lang="en-US" dirty="0"/>
          </a:p>
          <a:p>
            <a:r>
              <a:rPr lang="en-US" dirty="0"/>
              <a:t>Why can this be considered a graphical failure?</a:t>
            </a:r>
          </a:p>
        </p:txBody>
      </p:sp>
    </p:spTree>
    <p:extLst>
      <p:ext uri="{BB962C8B-B14F-4D97-AF65-F5344CB8AC3E}">
        <p14:creationId xmlns:p14="http://schemas.microsoft.com/office/powerpoint/2010/main" val="2194225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2192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50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the same data, as both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  <a:p>
            <a:endParaRPr lang="en-US" dirty="0"/>
          </a:p>
          <a:p>
            <a:r>
              <a:rPr lang="en-US" dirty="0"/>
              <a:t>We can see a lot more: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“about even” has very low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last 3 categories are listed 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extreme outliers stand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skewness</a:t>
            </a:r>
            <a:r>
              <a:rPr lang="en-US" sz="1600" dirty="0"/>
              <a:t> is – for high probability, + for low probability</a:t>
            </a:r>
          </a:p>
          <a:p>
            <a:endParaRPr lang="en-US" sz="1600" dirty="0"/>
          </a:p>
          <a:p>
            <a:r>
              <a:rPr lang="en-US" sz="1600" dirty="0"/>
              <a:t>Technical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software: 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design: faint grid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color: points use transparent color &amp; jittering; outliers also shown in black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https://github.com/zonination/perceptions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236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2050" name="Picture 2" descr="C:\Dropbox\Documents\6135\images\jo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4856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uses “ridgeline” plots to show the same data</a:t>
            </a:r>
          </a:p>
          <a:p>
            <a:endParaRPr lang="en-US" dirty="0"/>
          </a:p>
          <a:p>
            <a:r>
              <a:rPr lang="en-US" dirty="0"/>
              <a:t>Each one is a small version of a density plot showing a smoothed version of the distribution</a:t>
            </a:r>
          </a:p>
          <a:p>
            <a:endParaRPr lang="en-US" dirty="0"/>
          </a:p>
          <a:p>
            <a:r>
              <a:rPr lang="en-US" dirty="0"/>
              <a:t>Stacking them in this way allows center, variability, shape and other features to be readily compared.</a:t>
            </a:r>
          </a:p>
          <a:p>
            <a:endParaRPr lang="en-US" dirty="0"/>
          </a:p>
          <a:p>
            <a:r>
              <a:rPr lang="en-US" dirty="0"/>
              <a:t>Color &amp; transparency are used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07383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2050" name="Picture 2" descr="C:\Users\friendly\Dropbox\Documents\6135\images\bad-graphs\chart_junk_effect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19812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1190967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message?</a:t>
            </a:r>
          </a:p>
          <a:p>
            <a:r>
              <a:rPr lang="en-US" dirty="0"/>
              <a:t>Who is the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825FA-E6C2-42C8-91AC-53707851D2A6}"/>
              </a:ext>
            </a:extLst>
          </p:cNvPr>
          <p:cNvSpPr txBox="1"/>
          <p:nvPr/>
        </p:nvSpPr>
        <p:spPr>
          <a:xfrm>
            <a:off x="457200" y="119096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Charts can be offensive and/or effective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BFCA3-34AD-4E71-B670-739CF3C00150}"/>
              </a:ext>
            </a:extLst>
          </p:cNvPr>
          <p:cNvSpPr txBox="1"/>
          <p:nvPr/>
        </p:nvSpPr>
        <p:spPr>
          <a:xfrm>
            <a:off x="7620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Info designers now consider the term “chart junk” itself offensive</a:t>
            </a:r>
          </a:p>
        </p:txBody>
      </p:sp>
    </p:spTree>
    <p:extLst>
      <p:ext uri="{BB962C8B-B14F-4D97-AF65-F5344CB8AC3E}">
        <p14:creationId xmlns:p14="http://schemas.microsoft.com/office/powerpoint/2010/main" val="27103259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Chart junk or effective info </a:t>
            </a:r>
            <a:r>
              <a:rPr lang="en-US" dirty="0" err="1"/>
              <a:t>vis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65531"/>
            <a:ext cx="5715000" cy="417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Suzana</a:t>
            </a:r>
            <a:r>
              <a:rPr lang="en-US" dirty="0"/>
              <a:t> </a:t>
            </a:r>
            <a:r>
              <a:rPr lang="en-US" dirty="0" err="1"/>
              <a:t>Herculano-Houzel</a:t>
            </a:r>
            <a:r>
              <a:rPr lang="en-US" dirty="0"/>
              <a:t> has a new method for determining counts of cortical neurons across different species. How to present this effectively?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Herculano-Houzel</a:t>
            </a:r>
            <a:r>
              <a:rPr lang="en-US" sz="1400" dirty="0"/>
              <a:t>, “The human brain in numbers: a linearly scaled-up primate brain ” </a:t>
            </a:r>
            <a:r>
              <a:rPr lang="en-US" sz="1400" dirty="0">
                <a:hlinkClick r:id="rId3"/>
              </a:rPr>
              <a:t>https://www.frontiersin.org/articles/10.3389/neuro.09.031.2009/full</a:t>
            </a:r>
            <a:r>
              <a:rPr lang="en-US" sz="14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133600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Goal: compare mammal species brain size and cortical neuron count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Neuron count is shown both as numbers and bars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Claim</a:t>
            </a:r>
            <a:r>
              <a:rPr lang="en-US" sz="1600" dirty="0"/>
              <a:t>: Human brain is ~ linear of primate brains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What do you think?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How could this be made better?</a:t>
            </a:r>
          </a:p>
        </p:txBody>
      </p:sp>
    </p:spTree>
    <p:extLst>
      <p:ext uri="{BB962C8B-B14F-4D97-AF65-F5344CB8AC3E}">
        <p14:creationId xmlns:p14="http://schemas.microsoft.com/office/powerpoint/2010/main" val="1204366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79944"/>
            <a:ext cx="5422476" cy="5380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00" y="3770230"/>
            <a:ext cx="1600000" cy="9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5" y="2895600"/>
            <a:ext cx="904762" cy="676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79944"/>
            <a:ext cx="1114286" cy="9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0" y="4967266"/>
            <a:ext cx="714286" cy="6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8498" y="1874777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6540" y="380009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423260"/>
            <a:ext cx="666667" cy="295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A scatterplot makes clear how humans differ from other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scaled images as point symbols also conveys brain size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Primates</a:t>
            </a:r>
            <a:r>
              <a:rPr lang="en-US" dirty="0"/>
              <a:t> are distinguished from </a:t>
            </a:r>
            <a:r>
              <a:rPr lang="en-US" dirty="0">
                <a:solidFill>
                  <a:srgbClr val="FF0000"/>
                </a:solidFill>
              </a:rPr>
              <a:t>non-primates</a:t>
            </a:r>
            <a:r>
              <a:rPr lang="en-US" dirty="0"/>
              <a:t> by text color</a:t>
            </a:r>
          </a:p>
          <a:p>
            <a:pPr>
              <a:spcAft>
                <a:spcPts val="1200"/>
              </a:spcAft>
            </a:pPr>
            <a:r>
              <a:rPr lang="en-US" dirty="0"/>
              <a:t>This is arguably a more effective display.</a:t>
            </a:r>
          </a:p>
          <a:p>
            <a:pPr>
              <a:spcAft>
                <a:spcPts val="1200"/>
              </a:spcAft>
            </a:pPr>
            <a:r>
              <a:rPr lang="en-US" dirty="0"/>
              <a:t>What do you think?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30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scatterplot – log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270000" cy="521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70" y="5423260"/>
            <a:ext cx="666667" cy="2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02067"/>
            <a:ext cx="714286" cy="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0"/>
            <a:ext cx="904762" cy="676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62692"/>
            <a:ext cx="1114286" cy="933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9" y="2209916"/>
            <a:ext cx="1600000" cy="93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34086" y="268967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African Bush Elephant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52935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Perhaps even better is to make the plot using log scales for both axes</a:t>
            </a:r>
          </a:p>
          <a:p>
            <a:pPr>
              <a:spcBef>
                <a:spcPts val="1200"/>
              </a:spcBef>
            </a:pPr>
            <a:r>
              <a:rPr lang="en-US" dirty="0"/>
              <a:t>The relationship is now easier to see, but only approx. linear</a:t>
            </a:r>
          </a:p>
          <a:p>
            <a:pPr>
              <a:spcBef>
                <a:spcPts val="1200"/>
              </a:spcBef>
            </a:pPr>
            <a:r>
              <a:rPr lang="en-US" dirty="0"/>
              <a:t>The argument for neurons ~ brain weight needs more work.</a:t>
            </a:r>
          </a:p>
        </p:txBody>
      </p:sp>
    </p:spTree>
    <p:extLst>
      <p:ext uri="{BB962C8B-B14F-4D97-AF65-F5344CB8AC3E}">
        <p14:creationId xmlns:p14="http://schemas.microsoft.com/office/powerpoint/2010/main" val="2544545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graphs matter: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37" y="3124200"/>
            <a:ext cx="57150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movie, </a:t>
            </a:r>
            <a:r>
              <a:rPr lang="en-US" i="1" dirty="0"/>
              <a:t>An Inconvenient Truth </a:t>
            </a:r>
            <a:r>
              <a:rPr lang="en-US" dirty="0"/>
              <a:t>(2006), Al Gore used the now-famous “hockey stick” graph to show that human activities had greatly increased the degree of global warming over the recent past</a:t>
            </a:r>
          </a:p>
          <a:p>
            <a:endParaRPr lang="en-US" dirty="0"/>
          </a:p>
          <a:p>
            <a:r>
              <a:rPr lang="en-US" dirty="0"/>
              <a:t>The goal was to raise public awareness and call for action to curb environmental effects: CO</a:t>
            </a:r>
            <a:r>
              <a:rPr lang="en-US" baseline="-25000" dirty="0"/>
              <a:t>2</a:t>
            </a:r>
            <a:r>
              <a:rPr lang="en-US" dirty="0"/>
              <a:t> emissions as the main agent.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Movie: </a:t>
            </a:r>
            <a:r>
              <a:rPr lang="en-US" sz="1400" dirty="0">
                <a:hlinkClick r:id="rId3"/>
              </a:rPr>
              <a:t>https://www.youtube.com/watch?v=8ZUoYGAI5i0</a:t>
            </a:r>
            <a:r>
              <a:rPr lang="en-US" sz="1400" dirty="0"/>
              <a:t>; </a:t>
            </a:r>
            <a:r>
              <a:rPr lang="en-US" sz="1400" dirty="0">
                <a:hlinkClick r:id="rId4"/>
              </a:rPr>
              <a:t>http://www.imdb.com/title/tt0497116/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62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Tufte </a:t>
            </a:r>
            <a:r>
              <a:rPr lang="en-US" dirty="0" err="1"/>
              <a:t>Stufte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808788" cy="2286000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22" y="2295001"/>
            <a:ext cx="1803722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78" y="2300594"/>
            <a:ext cx="1817688" cy="2286000"/>
          </a:xfrm>
          <a:prstGeom prst="rect">
            <a:avLst/>
          </a:prstGeom>
        </p:spPr>
      </p:pic>
      <p:pic>
        <p:nvPicPr>
          <p:cNvPr id="7" name="Pictur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00594"/>
            <a:ext cx="1891665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books by Edward Tufte largely defined the landscape for data visualization and information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4800600"/>
            <a:ext cx="4953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Concepts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junk,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data-ink ratio,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multiples,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substance takes precedence over visual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48767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 site: </a:t>
            </a:r>
            <a:r>
              <a:rPr lang="en-US" sz="1200" dirty="0">
                <a:hlinkClick r:id="rId8"/>
              </a:rPr>
              <a:t>https://www.edwardtufte.com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51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Original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6049524" cy="354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John Houghton presents the original Northern Hemisphere hockey stick graph to the </a:t>
            </a:r>
            <a:r>
              <a:rPr lang="en-US" dirty="0">
                <a:hlinkClick r:id="rId3" tooltip="Intergovernmental Panel on Climate Change"/>
              </a:rPr>
              <a:t>Intergovernmental Panel on Climate Change</a:t>
            </a:r>
            <a:r>
              <a:rPr lang="en-US" dirty="0"/>
              <a:t> (IPCC) in 2005.</a:t>
            </a:r>
          </a:p>
          <a:p>
            <a:r>
              <a:rPr lang="en-US" dirty="0"/>
              <a:t>It is based on an analysis by Mann, Bradley &amp; Hughes (1990), with a smoothed curve and uncertainty intervals.</a:t>
            </a:r>
          </a:p>
        </p:txBody>
      </p:sp>
    </p:spTree>
    <p:extLst>
      <p:ext uri="{BB962C8B-B14F-4D97-AF65-F5344CB8AC3E}">
        <p14:creationId xmlns:p14="http://schemas.microsoft.com/office/powerpoint/2010/main" val="1966469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81" y="2667000"/>
            <a:ext cx="6667500" cy="3427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6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MBH (1999) paper had used a wide variety of data sources. They were combined using a novel statistical technique, the first eigenvector-based climate field reconstruction (CFR).  </a:t>
            </a:r>
          </a:p>
          <a:p>
            <a:r>
              <a:rPr lang="en-US" dirty="0"/>
              <a:t>Climate scientists understood this;  the sceptics did not.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3246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https://en.wikipedia.org/wiki/Hockey_stick_controversy</a:t>
            </a:r>
            <a:r>
              <a:rPr lang="en-US" sz="1400" dirty="0"/>
              <a:t> for details</a:t>
            </a:r>
          </a:p>
        </p:txBody>
      </p:sp>
    </p:spTree>
    <p:extLst>
      <p:ext uri="{BB962C8B-B14F-4D97-AF65-F5344CB8AC3E}">
        <p14:creationId xmlns:p14="http://schemas.microsoft.com/office/powerpoint/2010/main" val="4145660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Countering climate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1026" name="Picture 2" descr="C:\Dropbox\Documents\Presentations\Fields2015\images\global-temperature-his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62200"/>
            <a:ext cx="5715000" cy="412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a longer view, and adding a lot of extraneous historical details, climate sceptics were easily able to mount alternative explanations: Solar irradiation &amp; volcanoes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54420-E7EB-4189-AF89-34C691E67EAD}"/>
              </a:ext>
            </a:extLst>
          </p:cNvPr>
          <p:cNvSpPr txBox="1"/>
          <p:nvPr/>
        </p:nvSpPr>
        <p:spPr>
          <a:xfrm>
            <a:off x="533400" y="2514600"/>
            <a:ext cx="2336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mislead: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Show no temp.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Draw smoothed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 that all is due to “swings” in temp.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 recent history into the end of the time scale</a:t>
            </a:r>
          </a:p>
        </p:txBody>
      </p:sp>
    </p:spTree>
    <p:extLst>
      <p:ext uri="{BB962C8B-B14F-4D97-AF65-F5344CB8AC3E}">
        <p14:creationId xmlns:p14="http://schemas.microsoft.com/office/powerpoint/2010/main" val="3783133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2050" name="Picture 2" descr="C:\Dropbox\Documents\Presentations\Fields2015\images\global-tempera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94" y="2438400"/>
            <a:ext cx="500253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one fault with the original graphs was trying to show noisy data, from many sources, over too wide a time span.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8383-DC41-4046-B67E-CDE27356E5F7}"/>
              </a:ext>
            </a:extLst>
          </p:cNvPr>
          <p:cNvSpPr txBox="1"/>
          <p:nvPr/>
        </p:nvSpPr>
        <p:spPr>
          <a:xfrm>
            <a:off x="457200" y="25146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you do to make this graph even more convincing?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E698-A56E-4A92-8B14-4012FE245F64}"/>
              </a:ext>
            </a:extLst>
          </p:cNvPr>
          <p:cNvSpPr txBox="1"/>
          <p:nvPr/>
        </p:nvSpPr>
        <p:spPr>
          <a:xfrm rot="10800000">
            <a:off x="304800" y="4114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De-emphasize the annual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 an overall smooth curve</a:t>
            </a:r>
          </a:p>
        </p:txBody>
      </p:sp>
    </p:spTree>
    <p:extLst>
      <p:ext uri="{BB962C8B-B14F-4D97-AF65-F5344CB8AC3E}">
        <p14:creationId xmlns:p14="http://schemas.microsoft.com/office/powerpoint/2010/main" val="2954636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3076" name="Picture 4" descr="C:\Dropbox\Documents\Presentations\Fields2015\images\Global-W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36" y="2362200"/>
            <a:ext cx="58388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38138" y="5977318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http://www.politically-incorrect-humor.com/2010/03/positive-proof-of-global-warming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politically-incorrect graphic shows very clearly the effect of global warming on panty size</a:t>
            </a:r>
          </a:p>
        </p:txBody>
      </p:sp>
    </p:spTree>
    <p:extLst>
      <p:ext uri="{BB962C8B-B14F-4D97-AF65-F5344CB8AC3E}">
        <p14:creationId xmlns:p14="http://schemas.microsoft.com/office/powerpoint/2010/main" val="3425684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other explanations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 dirty="0"/>
          </a:p>
        </p:txBody>
      </p:sp>
      <p:pic>
        <p:nvPicPr>
          <p:cNvPr id="4098" name="Picture 2" descr="C:\Dropbox\Documents\Presentations\Fields2015\images\temperature-pi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362200"/>
            <a:ext cx="5334000" cy="382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infographic attempts to relate global warming to the decrease in pirates</a:t>
            </a:r>
          </a:p>
          <a:p>
            <a:endParaRPr lang="en-US" dirty="0"/>
          </a:p>
          <a:p>
            <a:r>
              <a:rPr lang="en-US" dirty="0"/>
              <a:t>Aside from the substance, how many things are wrong about this graphic?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48400"/>
            <a:ext cx="784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http://www.forbes.com/sites/erikaandersen/2012/03/23/true-fact-the-lack-of-pirates-is-causing-global-warming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376881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explanation</a:t>
            </a:r>
            <a:r>
              <a:rPr lang="en-US" dirty="0"/>
              <a:t>:</a:t>
            </a:r>
          </a:p>
          <a:p>
            <a:r>
              <a:rPr lang="en-US" dirty="0"/>
              <a:t>Lack of pirates causes</a:t>
            </a:r>
          </a:p>
          <a:p>
            <a:r>
              <a:rPr lang="en-US" dirty="0"/>
              <a:t>global warming!</a:t>
            </a:r>
          </a:p>
          <a:p>
            <a:endParaRPr lang="en-US" dirty="0"/>
          </a:p>
          <a:p>
            <a:r>
              <a:rPr lang="en-US" b="1" dirty="0"/>
              <a:t>Conclusion</a:t>
            </a:r>
            <a:r>
              <a:rPr lang="en-US" dirty="0"/>
              <a:t>:</a:t>
            </a:r>
          </a:p>
          <a:p>
            <a:r>
              <a:rPr lang="en-US" dirty="0"/>
              <a:t>To stop global warming, become a pirate!</a:t>
            </a:r>
          </a:p>
        </p:txBody>
      </p:sp>
    </p:spTree>
    <p:extLst>
      <p:ext uri="{BB962C8B-B14F-4D97-AF65-F5344CB8AC3E}">
        <p14:creationId xmlns:p14="http://schemas.microsoft.com/office/powerpoint/2010/main" val="4687279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change: animation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266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animation shows a rotating globe indicating local effects of global warming (red is warmer)</a:t>
            </a:r>
          </a:p>
          <a:p>
            <a:endParaRPr lang="en-US" dirty="0"/>
          </a:p>
          <a:p>
            <a:r>
              <a:rPr lang="en-US" dirty="0"/>
              <a:t>The graph below shows the global average temperature changes from historical averages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7625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4114800"/>
            <a:ext cx="4762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https://youtu.be/xhqEkyJDBho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4162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Circle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" y="1783729"/>
            <a:ext cx="7765334" cy="4486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features makes this graph effective?</a:t>
            </a:r>
          </a:p>
        </p:txBody>
      </p:sp>
    </p:spTree>
    <p:extLst>
      <p:ext uri="{BB962C8B-B14F-4D97-AF65-F5344CB8AC3E}">
        <p14:creationId xmlns:p14="http://schemas.microsoft.com/office/powerpoint/2010/main" val="2841041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B5A2-F44F-41A8-8AAA-0FFA9D3C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Land temperature anomaly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873A8-2304-470E-B60D-839F595D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082F9-E2B4-4748-81F1-98C0669E3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36097"/>
            <a:ext cx="7620000" cy="417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6B471-26C6-4A6E-BADC-CE00E7C3DB9A}"/>
              </a:ext>
            </a:extLst>
          </p:cNvPr>
          <p:cNvSpPr txBox="1"/>
          <p:nvPr/>
        </p:nvSpPr>
        <p:spPr>
          <a:xfrm>
            <a:off x="457200" y="11729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Distribution of Land Temperature Anomalies, 1951-2020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B1CD9-1A3F-494B-B9F2-5A2B59DAAA41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5115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2611-1CBA-4321-BE7C-39FBF56B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-&gt; Ridgeline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CD465-FD0F-4597-9863-E6B57D33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1869EE2-B305-403E-B86D-A9034A02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1645"/>
            <a:ext cx="7498080" cy="4217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FD597-FF16-4194-B318-58FB3E75FCAD}"/>
              </a:ext>
            </a:extLst>
          </p:cNvPr>
          <p:cNvSpPr txBox="1"/>
          <p:nvPr/>
        </p:nvSpPr>
        <p:spPr>
          <a:xfrm>
            <a:off x="609600" y="627730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https://svs.gsfc.nasa.gov/4891</a:t>
            </a:r>
            <a:r>
              <a:rPr lang="en-US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B3EB-CBA7-48B7-BC09-DAC8F5452339}"/>
              </a:ext>
            </a:extLst>
          </p:cNvPr>
          <p:cNvSpPr txBox="1"/>
          <p:nvPr/>
        </p:nvSpPr>
        <p:spPr>
          <a:xfrm>
            <a:off x="457200" y="104331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ridgeline plot (stacking traces) turns the animation into a static graph</a:t>
            </a:r>
          </a:p>
        </p:txBody>
      </p:sp>
    </p:spTree>
    <p:extLst>
      <p:ext uri="{BB962C8B-B14F-4D97-AF65-F5344CB8AC3E}">
        <p14:creationId xmlns:p14="http://schemas.microsoft.com/office/powerpoint/2010/main" val="369709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Blogs &amp; Web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1400431"/>
            <a:ext cx="2960000" cy="94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743201"/>
            <a:ext cx="3294762" cy="78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609524" cy="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4648210"/>
            <a:ext cx="2686667" cy="872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1447800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web site, </a:t>
            </a:r>
            <a:r>
              <a:rPr lang="en-US" sz="1400" dirty="0">
                <a:hlinkClick r:id="rId6"/>
              </a:rPr>
              <a:t>http://datavis.ca</a:t>
            </a:r>
            <a:r>
              <a:rPr lang="en-US" sz="1400" dirty="0"/>
              <a:t>. Contains the </a:t>
            </a:r>
            <a:r>
              <a:rPr lang="en-US" sz="1400" dirty="0">
                <a:hlinkClick r:id="rId7"/>
              </a:rPr>
              <a:t>Milestone Project </a:t>
            </a:r>
            <a:r>
              <a:rPr lang="en-US" sz="1400" dirty="0"/>
              <a:t>on the history of data vis, </a:t>
            </a:r>
            <a:r>
              <a:rPr lang="en-US" sz="1400" dirty="0">
                <a:hlinkClick r:id="rId8"/>
              </a:rPr>
              <a:t>Data Visualization gallery</a:t>
            </a:r>
            <a:r>
              <a:rPr lang="en-US" sz="1400" dirty="0"/>
              <a:t>, links to books, papers and courses.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743201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Kaiser Fung, </a:t>
            </a:r>
            <a:r>
              <a:rPr lang="en-US" sz="1400" dirty="0">
                <a:hlinkClick r:id="rId9"/>
              </a:rPr>
              <a:t>http://junkcharts.typepad.com/</a:t>
            </a:r>
            <a:r>
              <a:rPr lang="en-US" sz="1400" dirty="0"/>
              <a:t>.  Fung discusses a variety of data displays and discusses how they can be improved.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3810000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Nathan </a:t>
            </a:r>
            <a:r>
              <a:rPr lang="en-US" sz="1400" dirty="0" err="1"/>
              <a:t>Yau's</a:t>
            </a:r>
            <a:r>
              <a:rPr lang="en-US" sz="1400" dirty="0"/>
              <a:t> blog, </a:t>
            </a:r>
            <a:r>
              <a:rPr lang="en-US" sz="1400" dirty="0">
                <a:hlinkClick r:id="rId10"/>
              </a:rPr>
              <a:t>http://flowingdata.com</a:t>
            </a:r>
            <a:r>
              <a:rPr lang="en-US" sz="1400" dirty="0"/>
              <a:t>.   A large number of blog posts illustrating data visualization methods with tutorials on how to do these with R and other software.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2400" y="47244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11"/>
              </a:rPr>
              <a:t>http://visiphilia.org/</a:t>
            </a:r>
            <a:r>
              <a:rPr lang="en-US" sz="1400" dirty="0"/>
              <a:t>.  Statisticians Di Cook and Heike Hofmann from Iowa State University blog about data visualization topics, using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715000"/>
            <a:ext cx="1533333" cy="6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Manuel Lima’s blog, </a:t>
            </a:r>
            <a:r>
              <a:rPr lang="en-US" sz="1400" dirty="0">
                <a:hlinkClick r:id="rId13"/>
              </a:rPr>
              <a:t>http://www.visualcomplexity.com/vc/blog/</a:t>
            </a:r>
            <a:r>
              <a:rPr lang="en-US" sz="1400" dirty="0"/>
              <a:t>, with hundreds of projects on all types of 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160289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6384-77F4-4ACF-A591-47E5BCB0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ideas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EF9335-C062-4B79-B0CA-338AE640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0" y="1224026"/>
            <a:ext cx="5533263" cy="54974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AECCC-F002-46B4-A4F6-C957739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FE665-FFCA-44FF-9849-0754F598B361}"/>
              </a:ext>
            </a:extLst>
          </p:cNvPr>
          <p:cNvSpPr txBox="1"/>
          <p:nvPr/>
        </p:nvSpPr>
        <p:spPr>
          <a:xfrm>
            <a:off x="457200" y="1447800"/>
            <a:ext cx="259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from time series plots to a bivariate plot –</a:t>
            </a:r>
          </a:p>
          <a:p>
            <a:r>
              <a:rPr lang="en-US" dirty="0"/>
              <a:t>temp anomaly vs. precipitation</a:t>
            </a:r>
          </a:p>
          <a:p>
            <a:endParaRPr lang="en-US" dirty="0"/>
          </a:p>
          <a:p>
            <a:r>
              <a:rPr lang="en-US" dirty="0"/>
              <a:t>Include season and year as point labels.</a:t>
            </a:r>
          </a:p>
          <a:p>
            <a:endParaRPr lang="en-US" dirty="0"/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40880248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3B40-D2D3-47DD-B795-87400CD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graphic rules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75588-A41F-43E3-BBC4-C4C2BB4A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Bars</a:t>
            </a:r>
          </a:p>
          <a:p>
            <a:pPr lvl="1"/>
            <a:r>
              <a:rPr lang="en-US" dirty="0"/>
              <a:t>Don’t cut off their feet</a:t>
            </a:r>
          </a:p>
          <a:p>
            <a:pPr lvl="1"/>
            <a:r>
              <a:rPr lang="en-US" dirty="0"/>
              <a:t>Don’t add dynamite fuses</a:t>
            </a:r>
          </a:p>
          <a:p>
            <a:r>
              <a:rPr lang="en-US" dirty="0"/>
              <a:t>Pies</a:t>
            </a:r>
          </a:p>
          <a:p>
            <a:pPr lvl="1"/>
            <a:r>
              <a:rPr lang="en-US" dirty="0"/>
              <a:t>Generally, best preserved for dessert</a:t>
            </a:r>
          </a:p>
          <a:p>
            <a:pPr lvl="1"/>
            <a:r>
              <a:rPr lang="en-US" dirty="0"/>
              <a:t>Well used for part-whole relations with a small number of categories</a:t>
            </a:r>
          </a:p>
          <a:p>
            <a:pPr lvl="1"/>
            <a:r>
              <a:rPr lang="en-US" dirty="0"/>
              <a:t>Better used as a graphic form in larger displays</a:t>
            </a:r>
          </a:p>
          <a:p>
            <a:r>
              <a:rPr lang="en-US" dirty="0"/>
              <a:t>Axes</a:t>
            </a:r>
          </a:p>
          <a:p>
            <a:pPr lvl="1"/>
            <a:r>
              <a:rPr lang="en-US" dirty="0"/>
              <a:t>Avoid double Y-axes</a:t>
            </a:r>
          </a:p>
          <a:p>
            <a:pPr lvl="1"/>
            <a:r>
              <a:rPr lang="en-US" dirty="0"/>
              <a:t>Don’t truncate without considerable thought</a:t>
            </a:r>
          </a:p>
          <a:p>
            <a:r>
              <a:rPr lang="en-US" dirty="0"/>
              <a:t>3D</a:t>
            </a:r>
          </a:p>
          <a:p>
            <a:pPr lvl="1"/>
            <a:r>
              <a:rPr lang="en-US" dirty="0"/>
              <a:t>Avoid for useless “glitz”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E563B-5BDD-4A0B-94A3-2F2F30A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139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as a form of communication</a:t>
            </a:r>
          </a:p>
          <a:p>
            <a:pPr lvl="1"/>
            <a:r>
              <a:rPr lang="en-US" dirty="0"/>
              <a:t>Data (numbers), words, images </a:t>
            </a:r>
            <a:r>
              <a:rPr lang="en-US" dirty="0">
                <a:sym typeface="Symbol"/>
              </a:rPr>
              <a:t> Stories</a:t>
            </a:r>
          </a:p>
          <a:p>
            <a:r>
              <a:rPr lang="en-US" dirty="0">
                <a:sym typeface="Symbol"/>
              </a:rPr>
              <a:t>Analysis graphs vs. presentation graphs</a:t>
            </a:r>
          </a:p>
          <a:p>
            <a:r>
              <a:rPr lang="en-US" dirty="0">
                <a:sym typeface="Symbol"/>
              </a:rPr>
              <a:t>Some principles of effective data display</a:t>
            </a:r>
          </a:p>
          <a:p>
            <a:pPr lvl="1"/>
            <a:r>
              <a:rPr lang="en-US" dirty="0"/>
              <a:t>Make the data stand out</a:t>
            </a:r>
          </a:p>
          <a:p>
            <a:pPr lvl="1"/>
            <a:r>
              <a:rPr lang="en-US" dirty="0"/>
              <a:t>Facilitate comparisons</a:t>
            </a:r>
          </a:p>
          <a:p>
            <a:pPr lvl="1"/>
            <a:r>
              <a:rPr lang="en-US" dirty="0"/>
              <a:t>Effect 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46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13445</TotalTime>
  <Words>5891</Words>
  <Application>Microsoft Office PowerPoint</Application>
  <PresentationFormat>On-screen Show (4:3)</PresentationFormat>
  <Paragraphs>758</Paragraphs>
  <Slides>92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Courier New</vt:lpstr>
      <vt:lpstr>Wingdings</vt:lpstr>
      <vt:lpstr>1_Office Theme</vt:lpstr>
      <vt:lpstr>Psychology of Data Visualization: Course Overview</vt:lpstr>
      <vt:lpstr>Introducing: me</vt:lpstr>
      <vt:lpstr>Introducing: me</vt:lpstr>
      <vt:lpstr>Course Topics</vt:lpstr>
      <vt:lpstr>Your role</vt:lpstr>
      <vt:lpstr>Books &amp; Readings</vt:lpstr>
      <vt:lpstr>More books I like</vt:lpstr>
      <vt:lpstr>Tufte Stufte</vt:lpstr>
      <vt:lpstr>Blogs &amp; Web resources</vt:lpstr>
      <vt:lpstr>Blogs &amp; Web resources</vt:lpstr>
      <vt:lpstr>Psychology facts: Why visualization?</vt:lpstr>
      <vt:lpstr>Data and Stories</vt:lpstr>
      <vt:lpstr>Data, pictures, models &amp; stories</vt:lpstr>
      <vt:lpstr>Data, pictures, models &amp; stories</vt:lpstr>
      <vt:lpstr>Data, pictures, models &amp; stories</vt:lpstr>
      <vt:lpstr>Words, numbers and pictures</vt:lpstr>
      <vt:lpstr>Words, numbers and pictures</vt:lpstr>
      <vt:lpstr>Roles of graphics in communication</vt:lpstr>
      <vt:lpstr>Different graphs for different purposes</vt:lpstr>
      <vt:lpstr>Infographics</vt:lpstr>
      <vt:lpstr>Powerful graphs: Measels and vaccines</vt:lpstr>
      <vt:lpstr>Police shooting deaths</vt:lpstr>
      <vt:lpstr>Their names: Interactive graphic</vt:lpstr>
      <vt:lpstr>Presentation graph: Nightingale (1857)</vt:lpstr>
      <vt:lpstr>Data graph: Nightingale (1857)</vt:lpstr>
      <vt:lpstr>Rhetorical graph: Welfare income and Homeless deaths after the “Common Sense Revolution”</vt:lpstr>
      <vt:lpstr>Analysis graph: Deaths vs. Income</vt:lpstr>
      <vt:lpstr>Racial profiling: Analysis graph</vt:lpstr>
      <vt:lpstr>Racial profiling: The process</vt:lpstr>
      <vt:lpstr>Racial profiling: Presentation graphic</vt:lpstr>
      <vt:lpstr>Why plot your data?</vt:lpstr>
      <vt:lpstr>Why plot your data?</vt:lpstr>
      <vt:lpstr>Comparing groups: Analysis vs. Presentation graphs</vt:lpstr>
      <vt:lpstr>Presentation: Turning tables into graphs</vt:lpstr>
      <vt:lpstr>Graphs &amp; Information design</vt:lpstr>
      <vt:lpstr>Effective data display</vt:lpstr>
      <vt:lpstr>PowerPoint Presentation</vt:lpstr>
      <vt:lpstr>PowerPoint Presentation</vt:lpstr>
      <vt:lpstr>Direct labels vs. legends</vt:lpstr>
      <vt:lpstr>PowerPoint Presentation</vt:lpstr>
      <vt:lpstr>Effect ordering</vt:lpstr>
      <vt:lpstr>Effect order failure: the Challenger disaster</vt:lpstr>
      <vt:lpstr>Visual explanation: Physics</vt:lpstr>
      <vt:lpstr>Visual explanation: Graphics</vt:lpstr>
      <vt:lpstr>Presentation graphic</vt:lpstr>
      <vt:lpstr>Graphic displays: Main effect ordering</vt:lpstr>
      <vt:lpstr>Tabular displays: Main effect ordering</vt:lpstr>
      <vt:lpstr>Tabular displays: Main effect ordering</vt:lpstr>
      <vt:lpstr>Tabular displays: Main effect ordering</vt:lpstr>
      <vt:lpstr>Graphical display: Two-way tables</vt:lpstr>
      <vt:lpstr>Multivariate data: correlation ordering</vt:lpstr>
      <vt:lpstr>Correlation matrices</vt:lpstr>
      <vt:lpstr>Correlation ordering: corrgrams</vt:lpstr>
      <vt:lpstr>Baseball data</vt:lpstr>
      <vt:lpstr>Baseball data</vt:lpstr>
      <vt:lpstr>Graphs: Good/Bad, Excellent/Evil</vt:lpstr>
      <vt:lpstr>Bad graphs are easy in Excel</vt:lpstr>
      <vt:lpstr>Pie charts are easy to abuse</vt:lpstr>
      <vt:lpstr>Pie chart merriment</vt:lpstr>
      <vt:lpstr>But, can be used to great effect</vt:lpstr>
      <vt:lpstr>3D pie charts are usually evil</vt:lpstr>
      <vt:lpstr>Simple re-design makes it clearer</vt:lpstr>
      <vt:lpstr>Double Y-axis: Really evil graphs</vt:lpstr>
      <vt:lpstr>But, can be used to great effect</vt:lpstr>
      <vt:lpstr>Or, another graph would have been better</vt:lpstr>
      <vt:lpstr>Even more evil: No scales, no data</vt:lpstr>
      <vt:lpstr>Corrected graph</vt:lpstr>
      <vt:lpstr>Corrected graph, in context</vt:lpstr>
      <vt:lpstr>Evil Bars</vt:lpstr>
      <vt:lpstr>More evil: 3D bars</vt:lpstr>
      <vt:lpstr>Graphical Excellence: Tables</vt:lpstr>
      <vt:lpstr>Graphical failure</vt:lpstr>
      <vt:lpstr>Graphical excellence</vt:lpstr>
      <vt:lpstr>Graphical excellence</vt:lpstr>
      <vt:lpstr>Chart junk or effective info vis?</vt:lpstr>
      <vt:lpstr>Chart junk or effective info vis?</vt:lpstr>
      <vt:lpstr>As a scatterplot</vt:lpstr>
      <vt:lpstr>As a scatterplot – log scale</vt:lpstr>
      <vt:lpstr>Why graphs matter: Climate change</vt:lpstr>
      <vt:lpstr>Climate change: Original graph</vt:lpstr>
      <vt:lpstr>Climate change: data sources</vt:lpstr>
      <vt:lpstr>Countering climate change</vt:lpstr>
      <vt:lpstr>Time scale</vt:lpstr>
      <vt:lpstr>Climate change: Infographic</vt:lpstr>
      <vt:lpstr>Climate change: other explanations</vt:lpstr>
      <vt:lpstr>Climate change: animation</vt:lpstr>
      <vt:lpstr>Circle graphs</vt:lpstr>
      <vt:lpstr>Land temperature anomaly</vt:lpstr>
      <vt:lpstr>Animation -&gt; Ridgeline plot</vt:lpstr>
      <vt:lpstr>Novel graphic ideas</vt:lpstr>
      <vt:lpstr>Some graphic rules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Michael L Friendly</dc:creator>
  <cp:lastModifiedBy>Michael L Friendly</cp:lastModifiedBy>
  <cp:revision>39</cp:revision>
  <dcterms:created xsi:type="dcterms:W3CDTF">2021-04-25T15:02:54Z</dcterms:created>
  <dcterms:modified xsi:type="dcterms:W3CDTF">2021-12-23T16:18:32Z</dcterms:modified>
</cp:coreProperties>
</file>